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70" r:id="rId3"/>
    <p:sldId id="289" r:id="rId4"/>
    <p:sldId id="294" r:id="rId5"/>
    <p:sldId id="290" r:id="rId6"/>
    <p:sldId id="291" r:id="rId7"/>
    <p:sldId id="292" r:id="rId8"/>
    <p:sldId id="293" r:id="rId9"/>
    <p:sldId id="295" r:id="rId10"/>
    <p:sldId id="296" r:id="rId11"/>
    <p:sldId id="261" r:id="rId12"/>
    <p:sldId id="259" r:id="rId13"/>
    <p:sldId id="260" r:id="rId14"/>
    <p:sldId id="263" r:id="rId15"/>
    <p:sldId id="264" r:id="rId16"/>
    <p:sldId id="269" r:id="rId17"/>
    <p:sldId id="265" r:id="rId18"/>
    <p:sldId id="256" r:id="rId19"/>
    <p:sldId id="257" r:id="rId20"/>
    <p:sldId id="287" r:id="rId21"/>
    <p:sldId id="267" r:id="rId22"/>
    <p:sldId id="281" r:id="rId23"/>
    <p:sldId id="262" r:id="rId24"/>
    <p:sldId id="258" r:id="rId25"/>
    <p:sldId id="298" r:id="rId26"/>
    <p:sldId id="272" r:id="rId27"/>
    <p:sldId id="273" r:id="rId28"/>
    <p:sldId id="279" r:id="rId29"/>
    <p:sldId id="280" r:id="rId30"/>
    <p:sldId id="275" r:id="rId31"/>
    <p:sldId id="277" r:id="rId32"/>
    <p:sldId id="278" r:id="rId33"/>
    <p:sldId id="282" r:id="rId34"/>
    <p:sldId id="283" r:id="rId35"/>
    <p:sldId id="28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8"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239444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285212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40805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152427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123093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9C5994B-70A8-43AD-AF6A-9E794D5A9F4B}" type="datetimeFigureOut">
              <a:rPr lang="ru-RU" smtClean="0"/>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58597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9C5994B-70A8-43AD-AF6A-9E794D5A9F4B}" type="datetimeFigureOut">
              <a:rPr lang="ru-RU" smtClean="0"/>
              <a:t>27.09.2021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87001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9C5994B-70A8-43AD-AF6A-9E794D5A9F4B}" type="datetimeFigureOut">
              <a:rPr lang="ru-RU" smtClean="0"/>
              <a:t>27.09.2021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225084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C5994B-70A8-43AD-AF6A-9E794D5A9F4B}" type="datetimeFigureOut">
              <a:rPr lang="ru-RU" smtClean="0"/>
              <a:t>27.09.2021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133979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9C5994B-70A8-43AD-AF6A-9E794D5A9F4B}" type="datetimeFigureOut">
              <a:rPr lang="ru-RU" smtClean="0"/>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332353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9C5994B-70A8-43AD-AF6A-9E794D5A9F4B}" type="datetimeFigureOut">
              <a:rPr lang="ru-RU" smtClean="0"/>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207D6-04AA-469B-BA6D-D06041113DF7}" type="slidenum">
              <a:rPr lang="ru-RU" smtClean="0"/>
              <a:t>‹#›</a:t>
            </a:fld>
            <a:endParaRPr lang="ru-RU"/>
          </a:p>
        </p:txBody>
      </p:sp>
    </p:spTree>
    <p:extLst>
      <p:ext uri="{BB962C8B-B14F-4D97-AF65-F5344CB8AC3E}">
        <p14:creationId xmlns:p14="http://schemas.microsoft.com/office/powerpoint/2010/main" val="352593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5994B-70A8-43AD-AF6A-9E794D5A9F4B}" type="datetimeFigureOut">
              <a:rPr lang="ru-RU" smtClean="0"/>
              <a:t>27.09.2021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207D6-04AA-469B-BA6D-D06041113DF7}" type="slidenum">
              <a:rPr lang="ru-RU" smtClean="0"/>
              <a:t>‹#›</a:t>
            </a:fld>
            <a:endParaRPr lang="ru-RU"/>
          </a:p>
        </p:txBody>
      </p:sp>
    </p:spTree>
    <p:extLst>
      <p:ext uri="{BB962C8B-B14F-4D97-AF65-F5344CB8AC3E}">
        <p14:creationId xmlns:p14="http://schemas.microsoft.com/office/powerpoint/2010/main" val="186167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hyperlink" Target="https://www.sharrettsplating.com/blog/which-metal-finishing-option-is-for-you/"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s://www.google.kz/url?sa=i&amp;rct=j&amp;q=&amp;esrc=s&amp;source=images&amp;cd=&amp;cad=rja&amp;uact=8&amp;ved=0ahUKEwjjuPGmv_3SAhWIXiwKHVLkAOQQjRwIBw&amp;url=http://www.liveinternet.ru/users/debut/post204264148/&amp;bvm=bv.151426398,d.bGg&amp;psig=AFQjCNFttC5Npjeh-dAINXQ-KjoNvdf4Eg&amp;ust=1490938013708408" TargetMode="External"/><Relationship Id="rId1" Type="http://schemas.openxmlformats.org/officeDocument/2006/relationships/slideLayout" Target="../slideLayouts/slideLayout1.xml"/><Relationship Id="rId6" Type="http://schemas.openxmlformats.org/officeDocument/2006/relationships/hyperlink" Target="https://www.google.kz/url?sa=i&amp;rct=j&amp;q=&amp;esrc=s&amp;source=images&amp;cd=&amp;cad=rja&amp;uact=8&amp;ved=0ahUKEwj2jr-8xf3SAhXFNpoKHQ4FCAYQjRwIBw&amp;url=http://www.liveinternet.ru/community/lj_irka_knopkina/page18.shtml&amp;psig=AFQjCNFNlVwUPvJmFYRr_qfJ8gxsxTpj1w&amp;ust=1490938987923334" TargetMode="External"/><Relationship Id="rId5" Type="http://schemas.openxmlformats.org/officeDocument/2006/relationships/image" Target="../media/image23.jpeg"/><Relationship Id="rId4" Type="http://schemas.openxmlformats.org/officeDocument/2006/relationships/hyperlink" Target="https://www.google.kz/url?sa=i&amp;rct=j&amp;q=&amp;esrc=s&amp;source=images&amp;cd=&amp;cad=rja&amp;uact=8&amp;ved=0ahUKEwjIt_bPv_3SAhVCkywKHeoABRsQjRwIBw&amp;url=http://m.diary.ru/~agata-rus/p191308497.htm?oam&amp;bvm=bv.151426398,d.bGg&amp;psig=AFQjCNFttC5Npjeh-dAINXQ-KjoNvdf4Eg&amp;ust=149093801370840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kz/url?sa=i&amp;rct=j&amp;q=&amp;esrc=s&amp;source=images&amp;cd=&amp;cad=rja&amp;uact=8&amp;ved=0ahUKEwjBvNDdvP3SAhVE8ywKHa6uBHgQjRwIBw&amp;url=http://rsl.npp.ru/growth/svetlgasrakovina/&amp;bvm=bv.151426398,bs.2,d.bGg&amp;psig=AFQjCNHU5_df7nm51NPxGir53Ys_4ftgSg&amp;ust=1490937368656929"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s://www.google.kz/url?sa=i&amp;rct=j&amp;q=&amp;esrc=s&amp;source=images&amp;cd=&amp;cad=rja&amp;uact=8&amp;ved=0ahUKEwjJy-yMvf3SAhUiAZoKHZnmCgkQjRwIBw&amp;url=http://www.ntcexpert.ru/vic/m93&amp;bvm=bv.151426398,bs.2,d.bGg&amp;psig=AFQjCNHU5_df7nm51NPxGir53Ys_4ftgSg&amp;ust=149093736865692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s://www.google.kz/url?sa=i&amp;rct=j&amp;q=&amp;esrc=s&amp;source=images&amp;cd=&amp;cad=rja&amp;uact=8&amp;ved=0ahUKEwjeu_uOuP3SAhUpQpoKHRV7BpsQjRwIBw&amp;url=http://www.platings.ru/chem_pol.html&amp;psig=AFQjCNHaST5iRY0t4zGVqtvSLVM238RbUg&amp;ust=1490935947776121" TargetMode="External"/><Relationship Id="rId1" Type="http://schemas.openxmlformats.org/officeDocument/2006/relationships/slideLayout" Target="../slideLayouts/slideLayout2.xml"/><Relationship Id="rId6" Type="http://schemas.openxmlformats.org/officeDocument/2006/relationships/hyperlink" Target="https://www.google.kz/url?sa=i&amp;rct=j&amp;q=&amp;esrc=s&amp;source=images&amp;cd=&amp;cad=rja&amp;uact=8&amp;ved=0ahUKEwir18TVvv3SAhUGGCwKHVgKAQoQjRwIBw&amp;url=http://tdc-zavod.ru/metalloobrabotka/shlifovka-polirovka-metalla.html&amp;bvm=bv.151426398,d.bGg&amp;psig=AFQjCNGUmvrjJu_waIq5HQWb0XUq6GIpyA&amp;ust=1490937851859580" TargetMode="External"/><Relationship Id="rId5" Type="http://schemas.openxmlformats.org/officeDocument/2006/relationships/image" Target="../media/image33.jpeg"/><Relationship Id="rId4" Type="http://schemas.openxmlformats.org/officeDocument/2006/relationships/hyperlink" Target="https://www.google.kz/url?sa=i&amp;rct=j&amp;q=&amp;esrc=s&amp;source=images&amp;cd=&amp;cad=rja&amp;uact=8&amp;ved=&amp;url=http://stankiexpert.ru/tehnologii/polirovka-metalla.html&amp;bvm=bv.151426398,d.bGg&amp;psig=AFQjCNGUmvrjJu_waIq5HQWb0XUq6GIpyA&amp;ust=1490937851859580"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hyperlink" Target="https://www.google.kz/url?sa=i&amp;rct=j&amp;q=&amp;esrc=s&amp;source=images&amp;cd=&amp;cad=rja&amp;uact=8&amp;ved=0ahUKEwjTz5vL9P3SAhXE1ywKHcBEDrAQjRwIBw&amp;url=http://www.polirovanie.ru/electrochemical.php&amp;bvm=bv.151325232,bs.1,d.bGs&amp;psig=AFQjCNGpcYGTMt97HOwkhhGXXdXB-9HYFA&amp;ust=1490952379211414"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kz/url?sa=i&amp;rct=j&amp;q=&amp;esrc=s&amp;source=images&amp;cd=&amp;cad=rja&amp;uact=8&amp;ved=0ahUKEwjp2PTG8_3SAhVICywKHf4MADMQjRwIBw&amp;url=http://fb.ru/article/139204/galvanicheskoe-pokryitie-tehnologiya-galvanicheskih-pokryitiy-galvanika&amp;psig=AFQjCNFbOs-GOTafwdqppLDpwnQhw1jQmQ&amp;ust=1490952062851634"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www.google.kz/url?sa=i&amp;rct=j&amp;q=&amp;esrc=s&amp;source=images&amp;cd=&amp;cad=rja&amp;uact=8&amp;ved=0ahUKEwiJhfbe8_3SAhWBC5oKHdSTBXIQjRwIBw&amp;url=http://www.npoelm.ru/service/electroplating/&amp;psig=AFQjCNFbOs-GOTafwdqppLDpwnQhw1jQmQ&amp;ust=149095206285163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google.kz/url?sa=i&amp;rct=j&amp;q=&amp;esrc=s&amp;source=images&amp;cd=&amp;cad=rja&amp;uact=8&amp;ved=0ahUKEwiwnKHD0f3SAhXmAJoKHUuRDZYQjRwIBw&amp;url=http://impgold.ru/electroplating/gallery/693/&amp;bvm=bv.151426398,bs.2,d.bGg&amp;psig=AFQjCNHNDrWv11uORNFyq0YuE9GkqBt2tg&amp;ust=1490942921383618"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gif"/><Relationship Id="rId2" Type="http://schemas.openxmlformats.org/officeDocument/2006/relationships/hyperlink" Target="https://www.google.kz/url?sa=i&amp;rct=j&amp;q=&amp;esrc=s&amp;source=images&amp;cd=&amp;cad=rja&amp;uact=8&amp;ved=0ahUKEwj078ay1O_RAhUKEJoKHe3mA3YQjRwIBw&amp;url=http://900igr.net/kartinki/khimija/Fizicheskie-svojstva-metallov/031-Kristallicheskaja-reshetka-metalla.html&amp;psig=AFQjCNH_iV4MQuYsr7Xp_Im9_Iio5-lD8w&amp;ust=1486064588602319" TargetMode="External"/><Relationship Id="rId1" Type="http://schemas.openxmlformats.org/officeDocument/2006/relationships/slideLayout" Target="../slideLayouts/slideLayout1.xml"/><Relationship Id="rId6" Type="http://schemas.openxmlformats.org/officeDocument/2006/relationships/hyperlink" Target="https://www.google.kz/url?sa=i&amp;rct=j&amp;q=&amp;esrc=s&amp;source=images&amp;cd=&amp;cad=rja&amp;uact=8&amp;ved=0ahUKEwjCyJT-2O_RAhUsD5oKHRz-BtcQjRwIBw&amp;url=http://pubs.rsc.org/en/content/articlehtml/2012/jm/c2jm31536j&amp;bvm=bv.146073913,d.bGs&amp;psig=AFQjCNFaxr4RSyvFKuw8_MpRPtPvNCwT_Q&amp;ust=1486065876347737" TargetMode="External"/><Relationship Id="rId5" Type="http://schemas.openxmlformats.org/officeDocument/2006/relationships/image" Target="../media/image47.jpeg"/><Relationship Id="rId4" Type="http://schemas.openxmlformats.org/officeDocument/2006/relationships/hyperlink" Target="https://www.google.kz/url?sa=i&amp;rct=j&amp;q=&amp;esrc=s&amp;source=images&amp;cd=&amp;cad=rja&amp;uact=8&amp;ved=0ahUKEwj54_P81e_RAhXoO5oKHbvPBs8QjRwIBw&amp;url=http://www.tehnoinfa.ru/korroziya/7.html&amp;bvm=bv.146073913,d.bGs&amp;psig=AFQjCNETa6AWvbHZeteyYOKxcNUYSq5yAg&amp;ust=148606507257357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52.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kz/url?sa=i&amp;rct=j&amp;q=&amp;esrc=s&amp;source=images&amp;cd=&amp;cad=rja&amp;uact=8&amp;ved=0ahUKEwi_uIzYu7LZAhWFb1AKHeBkD6IQjRwIBw&amp;url=http://caldina-club.com/viewtopic.php?f%3D3%26t%3D1220&amp;psig=AOvVaw2Sg9DuDZqvXHsin8h1xqiK&amp;ust=1519146385991965"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google.kz/url?sa=i&amp;url=https://www.mindomo.com/es/mindmap/mind-map-548a6ae30a284669ba5e19403ce1c611&amp;psig=AOvVaw394tp5KsR25tzQKJINMmSh&amp;ust=1606248511986000&amp;source=images&amp;cd=vfe&amp;ved=0CAIQjRxqFwoTCNC59J68me0CFQAAAAAdAAAAABA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kz/url?sa=i&amp;rct=j&amp;q=&amp;esrc=s&amp;source=images&amp;cd=&amp;cad=rja&amp;uact=8&amp;ved=0ahUKEwjWjaW8tLLZAhXPhrQKHZttAqUQjRwIBw&amp;url=http://tesoro-art.ru/photography&amp;psig=AOvVaw2fSORO7RHmZI30dx7KcApl&amp;ust=1519144441906322"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14B2B9-7CD0-4569-9EEB-7256CF6F1E5A}"/>
              </a:ext>
            </a:extLst>
          </p:cNvPr>
          <p:cNvSpPr txBox="1"/>
          <p:nvPr/>
        </p:nvSpPr>
        <p:spPr>
          <a:xfrm>
            <a:off x="1187624" y="2924944"/>
            <a:ext cx="7225696" cy="584775"/>
          </a:xfrm>
          <a:prstGeom prst="rect">
            <a:avLst/>
          </a:prstGeom>
          <a:noFill/>
        </p:spPr>
        <p:txBody>
          <a:bodyPr wrap="none" rtlCol="0">
            <a:spAutoFit/>
          </a:bodyPr>
          <a:lstStyle/>
          <a:p>
            <a:r>
              <a:rPr lang="en-GB" sz="3200" b="1" dirty="0">
                <a:solidFill>
                  <a:srgbClr val="000000"/>
                </a:solidFill>
                <a:effectLst/>
                <a:latin typeface="Calibri" panose="020F0502020204030204" pitchFamily="34" charset="0"/>
                <a:ea typeface="MS Mincho" panose="02020609040205080304" pitchFamily="49" charset="-128"/>
              </a:rPr>
              <a:t>Introduction to Electroplating</a:t>
            </a:r>
            <a:r>
              <a:rPr lang="ru-RU" sz="3200" b="1" dirty="0">
                <a:solidFill>
                  <a:srgbClr val="000000"/>
                </a:solidFill>
                <a:effectLst/>
                <a:latin typeface="Calibri" panose="020F0502020204030204" pitchFamily="34" charset="0"/>
                <a:ea typeface="MS Mincho" panose="02020609040205080304" pitchFamily="49" charset="-128"/>
              </a:rPr>
              <a:t> </a:t>
            </a:r>
            <a:r>
              <a:rPr lang="en-US" sz="3200" b="1" dirty="0">
                <a:solidFill>
                  <a:srgbClr val="000000"/>
                </a:solidFill>
                <a:effectLst/>
                <a:latin typeface="Calibri" panose="020F0502020204030204" pitchFamily="34" charset="0"/>
                <a:ea typeface="MS Mincho" panose="02020609040205080304" pitchFamily="49" charset="-128"/>
              </a:rPr>
              <a:t>Technology</a:t>
            </a:r>
            <a:endParaRPr lang="ru-RU" sz="3200" dirty="0"/>
          </a:p>
        </p:txBody>
      </p:sp>
    </p:spTree>
    <p:extLst>
      <p:ext uri="{BB962C8B-B14F-4D97-AF65-F5344CB8AC3E}">
        <p14:creationId xmlns:p14="http://schemas.microsoft.com/office/powerpoint/2010/main" val="337677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альваническое покрытие: свойства, разновидности, альтернативы">
            <a:extLst>
              <a:ext uri="{FF2B5EF4-FFF2-40B4-BE49-F238E27FC236}">
                <a16:creationId xmlns:a16="http://schemas.microsoft.com/office/drawing/2014/main" id="{3D0933F5-8F7B-4EC2-AFAA-D0998AA80F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5068"/>
            <a:ext cx="3762999" cy="1821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альваническое покрытие">
            <a:extLst>
              <a:ext uri="{FF2B5EF4-FFF2-40B4-BE49-F238E27FC236}">
                <a16:creationId xmlns:a16="http://schemas.microsoft.com/office/drawing/2014/main" id="{FFB1C2EA-8E7C-4732-83DA-59B3DA9305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241128"/>
            <a:ext cx="2664296" cy="2526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Гальваническое покрытие, методы, виды. процесс и обозначения">
            <a:extLst>
              <a:ext uri="{FF2B5EF4-FFF2-40B4-BE49-F238E27FC236}">
                <a16:creationId xmlns:a16="http://schemas.microsoft.com/office/drawing/2014/main" id="{ED51EC85-E16E-43FB-A412-62D6B7E9DA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667"/>
          <a:stretch/>
        </p:blipFill>
        <p:spPr bwMode="auto">
          <a:xfrm>
            <a:off x="6134902" y="4602878"/>
            <a:ext cx="2852166" cy="21643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Гальваническое покрытие: цинкование, оксидирование, фосфатирование,  меднение, никелирование | ООО «Специнтрумент»">
            <a:extLst>
              <a:ext uri="{FF2B5EF4-FFF2-40B4-BE49-F238E27FC236}">
                <a16:creationId xmlns:a16="http://schemas.microsoft.com/office/drawing/2014/main" id="{AA76AE64-AA67-4F68-98E1-755780F8D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950" y="455068"/>
            <a:ext cx="2398844" cy="21468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Гальваническое покрытие">
            <a:extLst>
              <a:ext uri="{FF2B5EF4-FFF2-40B4-BE49-F238E27FC236}">
                <a16:creationId xmlns:a16="http://schemas.microsoft.com/office/drawing/2014/main" id="{19702857-E0F6-4439-8E59-255C33FA3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659931"/>
            <a:ext cx="3065054" cy="2113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Гальваническое покрытие алюминия на заказ в Москве | metallo-obrabotka24.ru">
            <a:extLst>
              <a:ext uri="{FF2B5EF4-FFF2-40B4-BE49-F238E27FC236}">
                <a16:creationId xmlns:a16="http://schemas.microsoft.com/office/drawing/2014/main" id="{EA6D4C76-8B73-41F1-8FC0-DC7EFBB476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250" y="2348880"/>
            <a:ext cx="2651923" cy="18231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гальванические покрытия разными драгоценными металлами на одном изделии  Сложные гальванические покрытия Гальваническое золочение серебрение на  очень крупных изделиях - Производственная Компания Русский Хрусталь  Хрусталь с декором из серебра или ...">
            <a:extLst>
              <a:ext uri="{FF2B5EF4-FFF2-40B4-BE49-F238E27FC236}">
                <a16:creationId xmlns:a16="http://schemas.microsoft.com/office/drawing/2014/main" id="{68C0763E-1A47-4BF4-A483-FF05FE6C26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407"/>
          <a:stretch/>
        </p:blipFill>
        <p:spPr bwMode="auto">
          <a:xfrm>
            <a:off x="4119033" y="455068"/>
            <a:ext cx="2154387" cy="18218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 Ремонт ювелирных изделий Алматы - Цены на сайте, заходите!">
            <a:extLst>
              <a:ext uri="{FF2B5EF4-FFF2-40B4-BE49-F238E27FC236}">
                <a16:creationId xmlns:a16="http://schemas.microsoft.com/office/drawing/2014/main" id="{ACFF2406-1F20-49C8-97A8-B278722150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9235" y="3031835"/>
            <a:ext cx="2480537" cy="11892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82619" y="2534186"/>
            <a:ext cx="354088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protective (anti-corrosion)</a:t>
            </a:r>
          </a:p>
          <a:p>
            <a:pPr marL="285750" indent="-285750">
              <a:buFont typeface="Arial" panose="020B0604020202020204" pitchFamily="34" charset="0"/>
              <a:buChar char="•"/>
            </a:pPr>
            <a:r>
              <a:rPr lang="en-US" dirty="0"/>
              <a:t>protective and decorative</a:t>
            </a:r>
          </a:p>
          <a:p>
            <a:pPr marL="285750" indent="-285750">
              <a:buFont typeface="Arial" panose="020B0604020202020204" pitchFamily="34" charset="0"/>
              <a:buChar char="•"/>
            </a:pPr>
            <a:r>
              <a:rPr lang="en-US" dirty="0"/>
              <a:t>special - to impart special properties to the surface of parts (wear resistance, hardness, magnetic properties, etc.)</a:t>
            </a:r>
            <a:endParaRPr lang="ru-RU" dirty="0"/>
          </a:p>
        </p:txBody>
      </p:sp>
      <p:sp>
        <p:nvSpPr>
          <p:cNvPr id="2" name="TextBox 1"/>
          <p:cNvSpPr txBox="1"/>
          <p:nvPr/>
        </p:nvSpPr>
        <p:spPr>
          <a:xfrm>
            <a:off x="2871055" y="16685"/>
            <a:ext cx="4584973" cy="369332"/>
          </a:xfrm>
          <a:prstGeom prst="rect">
            <a:avLst/>
          </a:prstGeom>
          <a:noFill/>
        </p:spPr>
        <p:txBody>
          <a:bodyPr wrap="none" rtlCol="0">
            <a:spAutoFit/>
          </a:bodyPr>
          <a:lstStyle/>
          <a:p>
            <a:r>
              <a:rPr lang="en-GB" dirty="0"/>
              <a:t>CLASSIFICATION OF ELECTROPLATED COATINGS</a:t>
            </a:r>
            <a:endParaRPr lang="ru-RU" dirty="0"/>
          </a:p>
        </p:txBody>
      </p:sp>
    </p:spTree>
    <p:extLst>
      <p:ext uri="{BB962C8B-B14F-4D97-AF65-F5344CB8AC3E}">
        <p14:creationId xmlns:p14="http://schemas.microsoft.com/office/powerpoint/2010/main" val="211290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66" y="861119"/>
            <a:ext cx="4464496" cy="28304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Похожее изображение">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176" y="495375"/>
            <a:ext cx="2490161" cy="3561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3919" y="292006"/>
            <a:ext cx="1550553" cy="369332"/>
          </a:xfrm>
          <a:prstGeom prst="rect">
            <a:avLst/>
          </a:prstGeom>
          <a:noFill/>
        </p:spPr>
        <p:txBody>
          <a:bodyPr wrap="none" rtlCol="0">
            <a:spAutoFit/>
          </a:bodyPr>
          <a:lstStyle/>
          <a:p>
            <a:r>
              <a:rPr lang="ru-RU" dirty="0" err="1"/>
              <a:t>Моховый</a:t>
            </a:r>
            <a:r>
              <a:rPr lang="ru-RU" dirty="0"/>
              <a:t> агат</a:t>
            </a:r>
          </a:p>
        </p:txBody>
      </p:sp>
      <p:pic>
        <p:nvPicPr>
          <p:cNvPr id="3080" name="Picture 8" descr="Картинки по запросу омедненный моховый агат">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009" y="4149080"/>
            <a:ext cx="3038210" cy="22799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95F5C1-ADAB-4CCC-B357-B12C9707D5E9}"/>
              </a:ext>
            </a:extLst>
          </p:cNvPr>
          <p:cNvSpPr txBox="1"/>
          <p:nvPr/>
        </p:nvSpPr>
        <p:spPr>
          <a:xfrm>
            <a:off x="4499992" y="4869160"/>
            <a:ext cx="4572000" cy="646331"/>
          </a:xfrm>
          <a:prstGeom prst="rect">
            <a:avLst/>
          </a:prstGeom>
          <a:noFill/>
        </p:spPr>
        <p:txBody>
          <a:bodyPr wrap="square">
            <a:spAutoFit/>
          </a:bodyPr>
          <a:lstStyle/>
          <a:p>
            <a:r>
              <a:rPr lang="en-US" dirty="0">
                <a:hlinkClick r:id="rId8"/>
              </a:rPr>
              <a:t>Which Metal Finishing Option Is For You? - Sharretts Plating Company</a:t>
            </a:r>
            <a:endParaRPr lang="ru-RU" dirty="0"/>
          </a:p>
        </p:txBody>
      </p:sp>
    </p:spTree>
    <p:extLst>
      <p:ext uri="{BB962C8B-B14F-4D97-AF65-F5344CB8AC3E}">
        <p14:creationId xmlns:p14="http://schemas.microsoft.com/office/powerpoint/2010/main" val="32491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642" y="1590611"/>
            <a:ext cx="4928716" cy="467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80542" y="188640"/>
            <a:ext cx="6947842" cy="1200329"/>
          </a:xfrm>
          <a:prstGeom prst="rect">
            <a:avLst/>
          </a:prstGeom>
        </p:spPr>
        <p:txBody>
          <a:bodyPr wrap="square">
            <a:spAutoFit/>
          </a:bodyPr>
          <a:lstStyle/>
          <a:p>
            <a:pPr algn="ctr"/>
            <a:r>
              <a:rPr lang="ru-RU" dirty="0"/>
              <a:t>Памятный знак площади входной группы</a:t>
            </a:r>
          </a:p>
          <a:p>
            <a:pPr algn="ctr"/>
            <a:r>
              <a:rPr lang="ru-RU" dirty="0"/>
              <a:t>центральной аллеи</a:t>
            </a:r>
          </a:p>
          <a:p>
            <a:pPr algn="ctr"/>
            <a:r>
              <a:rPr lang="ru-RU" dirty="0"/>
              <a:t>Научно-образовательного комплекса</a:t>
            </a:r>
          </a:p>
          <a:p>
            <a:pPr algn="ctr"/>
            <a:r>
              <a:rPr lang="ru-RU" dirty="0"/>
              <a:t>«Назарбаев Университет»</a:t>
            </a:r>
          </a:p>
        </p:txBody>
      </p:sp>
    </p:spTree>
    <p:extLst>
      <p:ext uri="{BB962C8B-B14F-4D97-AF65-F5344CB8AC3E}">
        <p14:creationId xmlns:p14="http://schemas.microsoft.com/office/powerpoint/2010/main" val="105088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295275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641047"/>
            <a:ext cx="4293984" cy="518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16632"/>
            <a:ext cx="3017380" cy="4651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18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531568"/>
            <a:ext cx="381149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Question 1. What is the item made of?</a:t>
            </a:r>
            <a:endParaRPr lang="ru-RU" dirty="0"/>
          </a:p>
        </p:txBody>
      </p:sp>
      <p:sp>
        <p:nvSpPr>
          <p:cNvPr id="5" name="TextBox 4"/>
          <p:cNvSpPr txBox="1"/>
          <p:nvPr/>
        </p:nvSpPr>
        <p:spPr>
          <a:xfrm>
            <a:off x="706851" y="1726006"/>
            <a:ext cx="250825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Non-conductive material</a:t>
            </a:r>
            <a:endParaRPr lang="ru-RU" dirty="0"/>
          </a:p>
        </p:txBody>
      </p:sp>
      <p:sp>
        <p:nvSpPr>
          <p:cNvPr id="6" name="TextBox 5"/>
          <p:cNvSpPr txBox="1"/>
          <p:nvPr/>
        </p:nvSpPr>
        <p:spPr>
          <a:xfrm>
            <a:off x="6095551" y="1708653"/>
            <a:ext cx="73366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Metal</a:t>
            </a:r>
            <a:endParaRPr lang="ru-RU" dirty="0"/>
          </a:p>
        </p:txBody>
      </p:sp>
      <p:cxnSp>
        <p:nvCxnSpPr>
          <p:cNvPr id="8" name="Прямая со стрелкой 7"/>
          <p:cNvCxnSpPr>
            <a:stCxn id="4" idx="2"/>
            <a:endCxn id="5" idx="0"/>
          </p:cNvCxnSpPr>
          <p:nvPr/>
        </p:nvCxnSpPr>
        <p:spPr>
          <a:xfrm flipH="1">
            <a:off x="1960977" y="900900"/>
            <a:ext cx="2716570" cy="825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2"/>
            <a:endCxn id="6" idx="0"/>
          </p:cNvCxnSpPr>
          <p:nvPr/>
        </p:nvCxnSpPr>
        <p:spPr>
          <a:xfrm>
            <a:off x="4677547" y="900900"/>
            <a:ext cx="1784835" cy="807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6067" y="2701072"/>
            <a:ext cx="273626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Creation a conductive layer</a:t>
            </a:r>
            <a:endParaRPr lang="ru-RU" dirty="0"/>
          </a:p>
        </p:txBody>
      </p:sp>
      <p:sp>
        <p:nvSpPr>
          <p:cNvPr id="14" name="TextBox 13"/>
          <p:cNvSpPr txBox="1"/>
          <p:nvPr/>
        </p:nvSpPr>
        <p:spPr>
          <a:xfrm>
            <a:off x="4941228" y="2707765"/>
            <a:ext cx="304230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What is the surface condition?</a:t>
            </a:r>
            <a:endParaRPr lang="ru-RU" dirty="0"/>
          </a:p>
        </p:txBody>
      </p:sp>
      <p:cxnSp>
        <p:nvCxnSpPr>
          <p:cNvPr id="16" name="Прямая со стрелкой 15"/>
          <p:cNvCxnSpPr>
            <a:stCxn id="5" idx="2"/>
            <a:endCxn id="12" idx="0"/>
          </p:cNvCxnSpPr>
          <p:nvPr/>
        </p:nvCxnSpPr>
        <p:spPr>
          <a:xfrm>
            <a:off x="1960977" y="2095338"/>
            <a:ext cx="3221" cy="605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2"/>
            <a:endCxn id="14" idx="0"/>
          </p:cNvCxnSpPr>
          <p:nvPr/>
        </p:nvCxnSpPr>
        <p:spPr>
          <a:xfrm>
            <a:off x="6462382" y="2077985"/>
            <a:ext cx="0" cy="629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Картинки по запросу дефекты на поверхности металла">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04" t="5899" r="3704" b="26677"/>
          <a:stretch/>
        </p:blipFill>
        <p:spPr bwMode="auto">
          <a:xfrm>
            <a:off x="5076056" y="3573016"/>
            <a:ext cx="3165460" cy="1865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дефекты на поверхности металла">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541" y="4350379"/>
            <a:ext cx="2900680" cy="217674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Прямая со стрелкой 28"/>
          <p:cNvCxnSpPr>
            <a:endCxn id="14" idx="1"/>
          </p:cNvCxnSpPr>
          <p:nvPr/>
        </p:nvCxnSpPr>
        <p:spPr>
          <a:xfrm>
            <a:off x="3603895" y="2884583"/>
            <a:ext cx="1337333" cy="7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Content Placeholder 3" descr="nickel on leaf.jpg"/>
          <p:cNvPicPr>
            <a:picLocks noGrp="1"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625" y="3645024"/>
            <a:ext cx="2742704" cy="20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47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6280" y="268949"/>
            <a:ext cx="277018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t>Surface treatment methods</a:t>
            </a:r>
            <a:endParaRPr lang="ru-RU" dirty="0"/>
          </a:p>
        </p:txBody>
      </p:sp>
      <p:sp>
        <p:nvSpPr>
          <p:cNvPr id="3" name="TextBox 2"/>
          <p:cNvSpPr txBox="1"/>
          <p:nvPr/>
        </p:nvSpPr>
        <p:spPr>
          <a:xfrm>
            <a:off x="616893" y="1332073"/>
            <a:ext cx="126156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t>Mechanical</a:t>
            </a:r>
            <a:endParaRPr lang="ru-RU" dirty="0"/>
          </a:p>
        </p:txBody>
      </p:sp>
      <p:sp>
        <p:nvSpPr>
          <p:cNvPr id="4" name="TextBox 3"/>
          <p:cNvSpPr txBox="1"/>
          <p:nvPr/>
        </p:nvSpPr>
        <p:spPr>
          <a:xfrm>
            <a:off x="3870395" y="1327129"/>
            <a:ext cx="104195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Chemical</a:t>
            </a:r>
            <a:endParaRPr lang="ru-RU" dirty="0"/>
          </a:p>
        </p:txBody>
      </p:sp>
      <p:sp>
        <p:nvSpPr>
          <p:cNvPr id="5" name="TextBox 4"/>
          <p:cNvSpPr txBox="1"/>
          <p:nvPr/>
        </p:nvSpPr>
        <p:spPr>
          <a:xfrm>
            <a:off x="6444208" y="1332073"/>
            <a:ext cx="16698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Electrochemical</a:t>
            </a:r>
            <a:endParaRPr lang="ru-RU" dirty="0"/>
          </a:p>
        </p:txBody>
      </p:sp>
      <p:cxnSp>
        <p:nvCxnSpPr>
          <p:cNvPr id="7" name="Прямая со стрелкой 6"/>
          <p:cNvCxnSpPr>
            <a:stCxn id="2" idx="2"/>
            <a:endCxn id="3" idx="0"/>
          </p:cNvCxnSpPr>
          <p:nvPr/>
        </p:nvCxnSpPr>
        <p:spPr>
          <a:xfrm flipH="1">
            <a:off x="1247675" y="638281"/>
            <a:ext cx="3143696" cy="69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2"/>
            <a:endCxn id="4" idx="0"/>
          </p:cNvCxnSpPr>
          <p:nvPr/>
        </p:nvCxnSpPr>
        <p:spPr>
          <a:xfrm>
            <a:off x="4391371" y="638281"/>
            <a:ext cx="0" cy="688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 idx="2"/>
            <a:endCxn id="5" idx="0"/>
          </p:cNvCxnSpPr>
          <p:nvPr/>
        </p:nvCxnSpPr>
        <p:spPr>
          <a:xfrm>
            <a:off x="4391371" y="638281"/>
            <a:ext cx="2887745" cy="69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2" descr="Картинки по запросу электрохимическое полирова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600400" cy="270182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Картинки по запросу полировка металла">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80" y="2060849"/>
            <a:ext cx="280831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полировка металла">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2236" y="4186288"/>
            <a:ext cx="2829107" cy="212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0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электрохимическое полирование">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2289" y="3834668"/>
            <a:ext cx="2736304" cy="19828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8" y="404664"/>
            <a:ext cx="869372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787037"/>
            <a:ext cx="8324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blog.tep-nn.ru/wp-content/uploads/2011/05/%D0%9F%D0%BE%D0%BB%D0%B8%D1%80%D0%BE%D0%B2%D0%BA%D0%B0.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49546" r="1"/>
          <a:stretch/>
        </p:blipFill>
        <p:spPr bwMode="auto">
          <a:xfrm>
            <a:off x="4139952" y="3717031"/>
            <a:ext cx="2736304" cy="216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89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792" y="595839"/>
            <a:ext cx="7556623" cy="954107"/>
          </a:xfrm>
          <a:prstGeom prst="rect">
            <a:avLst/>
          </a:prstGeom>
          <a:noFill/>
        </p:spPr>
        <p:txBody>
          <a:bodyPr wrap="square" rtlCol="0">
            <a:spAutoFit/>
          </a:bodyPr>
          <a:lstStyle/>
          <a:p>
            <a:pPr algn="ctr"/>
            <a:r>
              <a:rPr lang="en-US" sz="2800" dirty="0"/>
              <a:t>Question 2. What metal needs to be coated</a:t>
            </a:r>
          </a:p>
          <a:p>
            <a:pPr algn="ctr"/>
            <a:r>
              <a:rPr lang="en-US" sz="2800" dirty="0"/>
              <a:t>(function)?</a:t>
            </a:r>
            <a:endParaRPr lang="ru-RU" sz="2800" dirty="0"/>
          </a:p>
        </p:txBody>
      </p:sp>
      <p:pic>
        <p:nvPicPr>
          <p:cNvPr id="1026" name="Picture 2" descr="Картинки по запросу гальванические покрытия">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3787054" cy="2841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гальванические покрытия">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008" y="2420888"/>
            <a:ext cx="3832310" cy="284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7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mege.ru/wp-content/uploads/2013/12/-раствора-электродный-процесс-на-катоде-аноде-e1441362282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356992"/>
            <a:ext cx="856297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mege.ru/wp-content/uploads/2013/04/ЭХРН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60648"/>
            <a:ext cx="6380708" cy="248571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1024" y="5517232"/>
            <a:ext cx="8383463" cy="646331"/>
          </a:xfrm>
          <a:prstGeom prst="rect">
            <a:avLst/>
          </a:prstGeom>
        </p:spPr>
        <p:txBody>
          <a:bodyPr wrap="square">
            <a:spAutoFit/>
          </a:bodyPr>
          <a:lstStyle/>
          <a:p>
            <a:r>
              <a:rPr lang="en-US" b="1" dirty="0"/>
              <a:t>Li, </a:t>
            </a:r>
            <a:r>
              <a:rPr lang="en-US" b="1" dirty="0" err="1"/>
              <a:t>Rb</a:t>
            </a:r>
            <a:r>
              <a:rPr lang="en-US" b="1" dirty="0"/>
              <a:t>, </a:t>
            </a:r>
            <a:r>
              <a:rPr lang="ru-RU" b="1" dirty="0"/>
              <a:t>К, </a:t>
            </a:r>
            <a:r>
              <a:rPr lang="ru-RU" b="1" dirty="0" err="1"/>
              <a:t>Ва</a:t>
            </a:r>
            <a:r>
              <a:rPr lang="ru-RU" b="1" dirty="0"/>
              <a:t>, </a:t>
            </a:r>
            <a:r>
              <a:rPr lang="en-US" b="1" dirty="0" err="1"/>
              <a:t>Sr</a:t>
            </a:r>
            <a:r>
              <a:rPr lang="en-US" b="1" dirty="0"/>
              <a:t>, </a:t>
            </a:r>
            <a:r>
              <a:rPr lang="ru-RU" b="1" dirty="0" err="1"/>
              <a:t>Са</a:t>
            </a:r>
            <a:r>
              <a:rPr lang="ru-RU" b="1" dirty="0"/>
              <a:t>, </a:t>
            </a:r>
            <a:r>
              <a:rPr lang="en-US" b="1" dirty="0"/>
              <a:t>Mg, Al, Be, </a:t>
            </a:r>
            <a:r>
              <a:rPr lang="en-US" b="1" dirty="0" err="1"/>
              <a:t>Mn</a:t>
            </a:r>
            <a:r>
              <a:rPr lang="en-US" b="1" dirty="0"/>
              <a:t>, Zn, Cr, Ga, Fe, Cd, Tl, Co, Ni, Sn, </a:t>
            </a:r>
            <a:r>
              <a:rPr lang="en-US" b="1" dirty="0" err="1"/>
              <a:t>Pb</a:t>
            </a:r>
            <a:r>
              <a:rPr lang="en-US" b="1" dirty="0"/>
              <a:t>, H, Sb, Bi, As, Cu, Hg, Ag, </a:t>
            </a:r>
            <a:r>
              <a:rPr lang="en-US" b="1" dirty="0" err="1"/>
              <a:t>Pd</a:t>
            </a:r>
            <a:r>
              <a:rPr lang="en-US" b="1" dirty="0"/>
              <a:t>, Pt, Au</a:t>
            </a:r>
            <a:r>
              <a:rPr lang="en-US" dirty="0"/>
              <a:t>.</a:t>
            </a:r>
            <a:endParaRPr lang="ru-RU" dirty="0"/>
          </a:p>
        </p:txBody>
      </p:sp>
    </p:spTree>
    <p:extLst>
      <p:ext uri="{BB962C8B-B14F-4D97-AF65-F5344CB8AC3E}">
        <p14:creationId xmlns:p14="http://schemas.microsoft.com/office/powerpoint/2010/main" val="380947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lnam.ru/archive/arch_img.php?path=../htm/book_chem/images.book&amp;file=1/271.gif"/>
          <p:cNvPicPr>
            <a:picLocks noChangeAspect="1" noChangeArrowheads="1"/>
          </p:cNvPicPr>
          <p:nvPr/>
        </p:nvPicPr>
        <p:blipFill rotWithShape="1">
          <a:blip r:embed="rId2">
            <a:extLst>
              <a:ext uri="{28A0092B-C50C-407E-A947-70E740481C1C}">
                <a14:useLocalDpi xmlns:a14="http://schemas.microsoft.com/office/drawing/2010/main" val="0"/>
              </a:ext>
            </a:extLst>
          </a:blip>
          <a:srcRect t="48300"/>
          <a:stretch/>
        </p:blipFill>
        <p:spPr bwMode="auto">
          <a:xfrm>
            <a:off x="827584" y="404664"/>
            <a:ext cx="7632848" cy="611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9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886C8DC-0CA1-4308-A8D2-CC13A2333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434064" cy="4752528"/>
          </a:xfrm>
          <a:prstGeom prst="rect">
            <a:avLst/>
          </a:prstGeom>
        </p:spPr>
      </p:pic>
    </p:spTree>
    <p:extLst>
      <p:ext uri="{BB962C8B-B14F-4D97-AF65-F5344CB8AC3E}">
        <p14:creationId xmlns:p14="http://schemas.microsoft.com/office/powerpoint/2010/main" val="218680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933450"/>
            <a:ext cx="582930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07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5897" y="476672"/>
            <a:ext cx="3139001" cy="369332"/>
          </a:xfrm>
          <a:prstGeom prst="rect">
            <a:avLst/>
          </a:prstGeom>
          <a:noFill/>
        </p:spPr>
        <p:txBody>
          <a:bodyPr wrap="none" rtlCol="0">
            <a:spAutoFit/>
          </a:bodyPr>
          <a:lstStyle/>
          <a:p>
            <a:pPr algn="ctr"/>
            <a:r>
              <a:rPr lang="en-GB" dirty="0"/>
              <a:t>Question 3: Structure of metal?</a:t>
            </a:r>
            <a:endParaRPr lang="ru-RU" dirty="0"/>
          </a:p>
        </p:txBody>
      </p:sp>
      <p:pic>
        <p:nvPicPr>
          <p:cNvPr id="7170" name="Picture 2" descr="Картинки по запросу блестящий и матовый покрытие электролитическое">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800" t="7511" r="6819" b="15566"/>
          <a:stretch/>
        </p:blipFill>
        <p:spPr bwMode="auto">
          <a:xfrm>
            <a:off x="2178434" y="1916832"/>
            <a:ext cx="47339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9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ристаллическая решетка металлов">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10" y="219998"/>
            <a:ext cx="296420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8238" y="2409762"/>
            <a:ext cx="1317990" cy="369332"/>
          </a:xfrm>
          <a:prstGeom prst="rect">
            <a:avLst/>
          </a:prstGeom>
          <a:noFill/>
        </p:spPr>
        <p:txBody>
          <a:bodyPr wrap="none" rtlCol="0">
            <a:spAutoFit/>
          </a:bodyPr>
          <a:lstStyle/>
          <a:p>
            <a:r>
              <a:rPr lang="en-US" dirty="0"/>
              <a:t>Electron gas</a:t>
            </a:r>
            <a:endParaRPr lang="ru-RU" dirty="0"/>
          </a:p>
        </p:txBody>
      </p:sp>
      <p:pic>
        <p:nvPicPr>
          <p:cNvPr id="4100" name="Picture 4" descr="Картинки по запросу кристаллическая решетка поверхность металлов">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4664"/>
            <a:ext cx="4693460" cy="48272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охожее изображение">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556" y="2983850"/>
            <a:ext cx="3427364" cy="373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1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ru-RU" sz="4000" dirty="0"/>
              <a:t>Electrolysis parameters</a:t>
            </a:r>
          </a:p>
        </p:txBody>
      </p:sp>
      <p:sp>
        <p:nvSpPr>
          <p:cNvPr id="4" name="Rectangle 3"/>
          <p:cNvSpPr txBox="1">
            <a:spLocks noChangeArrowheads="1"/>
          </p:cNvSpPr>
          <p:nvPr/>
        </p:nvSpPr>
        <p:spPr>
          <a:xfrm>
            <a:off x="251520" y="1981200"/>
            <a:ext cx="8568952" cy="20574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ru-RU" b="1" dirty="0">
                <a:solidFill>
                  <a:schemeClr val="tx1"/>
                </a:solidFill>
              </a:rPr>
              <a:t>Current density</a:t>
            </a:r>
          </a:p>
          <a:p>
            <a:r>
              <a:rPr lang="en-US" altLang="ru-RU" b="1" dirty="0">
                <a:solidFill>
                  <a:schemeClr val="tx1"/>
                </a:solidFill>
              </a:rPr>
              <a:t>Temperature</a:t>
            </a:r>
          </a:p>
          <a:p>
            <a:r>
              <a:rPr lang="en-US" altLang="ru-RU" b="1" dirty="0">
                <a:solidFill>
                  <a:schemeClr val="tx1"/>
                </a:solidFill>
              </a:rPr>
              <a:t>Composition of electrolyte</a:t>
            </a:r>
          </a:p>
          <a:p>
            <a:r>
              <a:rPr lang="en-US" altLang="ru-RU" dirty="0">
                <a:solidFill>
                  <a:schemeClr val="tx1"/>
                </a:solidFill>
              </a:rPr>
              <a:t> (nature of anion, concentration, presence of additives) </a:t>
            </a:r>
          </a:p>
          <a:p>
            <a:r>
              <a:rPr lang="en-US" altLang="ru-RU" dirty="0">
                <a:solidFill>
                  <a:schemeClr val="tx1"/>
                </a:solidFill>
              </a:rPr>
              <a:t>Mixing presence</a:t>
            </a:r>
          </a:p>
          <a:p>
            <a:r>
              <a:rPr lang="en-US" altLang="ru-RU" dirty="0">
                <a:solidFill>
                  <a:schemeClr val="tx1"/>
                </a:solidFill>
              </a:rPr>
              <a:t>Bath design</a:t>
            </a:r>
            <a:endParaRPr lang="en-GB" altLang="ru-RU" dirty="0">
              <a:solidFill>
                <a:schemeClr val="tx1"/>
              </a:solidFill>
            </a:endParaRPr>
          </a:p>
        </p:txBody>
      </p:sp>
    </p:spTree>
    <p:extLst>
      <p:ext uri="{BB962C8B-B14F-4D97-AF65-F5344CB8AC3E}">
        <p14:creationId xmlns:p14="http://schemas.microsoft.com/office/powerpoint/2010/main" val="182401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836712"/>
            <a:ext cx="7519988" cy="487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3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078FFD-1651-4B20-BF00-608FC5839F2E}"/>
              </a:ext>
            </a:extLst>
          </p:cNvPr>
          <p:cNvSpPr txBox="1"/>
          <p:nvPr/>
        </p:nvSpPr>
        <p:spPr>
          <a:xfrm>
            <a:off x="2096852" y="2708920"/>
            <a:ext cx="4950296" cy="830997"/>
          </a:xfrm>
          <a:prstGeom prst="rect">
            <a:avLst/>
          </a:prstGeom>
          <a:noFill/>
        </p:spPr>
        <p:txBody>
          <a:bodyPr wrap="square">
            <a:spAutoFit/>
          </a:bodyPr>
          <a:lstStyle/>
          <a:p>
            <a:pPr algn="ctr"/>
            <a:r>
              <a:rPr lang="en-GB" sz="2400" b="1" dirty="0" err="1">
                <a:solidFill>
                  <a:srgbClr val="000000"/>
                </a:solidFill>
                <a:effectLst/>
                <a:latin typeface="Calibri" panose="020F0502020204030204" pitchFamily="34" charset="0"/>
                <a:ea typeface="MS Mincho" panose="02020609040205080304" pitchFamily="49" charset="-128"/>
              </a:rPr>
              <a:t>Electrocrystallisation</a:t>
            </a:r>
            <a:r>
              <a:rPr lang="en-GB" sz="2400" b="1" dirty="0">
                <a:solidFill>
                  <a:srgbClr val="000000"/>
                </a:solidFill>
                <a:effectLst/>
                <a:latin typeface="Calibri" panose="020F0502020204030204" pitchFamily="34" charset="0"/>
                <a:ea typeface="MS Mincho" panose="02020609040205080304" pitchFamily="49" charset="-128"/>
              </a:rPr>
              <a:t> </a:t>
            </a:r>
          </a:p>
          <a:p>
            <a:pPr algn="ctr"/>
            <a:r>
              <a:rPr lang="en-GB" sz="2400" b="1" dirty="0">
                <a:solidFill>
                  <a:srgbClr val="000000"/>
                </a:solidFill>
                <a:effectLst/>
                <a:latin typeface="Calibri" panose="020F0502020204030204" pitchFamily="34" charset="0"/>
                <a:ea typeface="MS Mincho" panose="02020609040205080304" pitchFamily="49" charset="-128"/>
              </a:rPr>
              <a:t>(crystal growth), structure of coatings</a:t>
            </a:r>
            <a:endParaRPr lang="ru-RU" sz="2400" dirty="0"/>
          </a:p>
        </p:txBody>
      </p:sp>
    </p:spTree>
    <p:extLst>
      <p:ext uri="{BB962C8B-B14F-4D97-AF65-F5344CB8AC3E}">
        <p14:creationId xmlns:p14="http://schemas.microsoft.com/office/powerpoint/2010/main" val="187515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141"/>
            <a:ext cx="8424936" cy="532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504706" y="5311452"/>
            <a:ext cx="3578683" cy="45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39752" y="5713163"/>
            <a:ext cx="3305572" cy="52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66071" y="6242902"/>
            <a:ext cx="3279254" cy="35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6178" y="5311452"/>
            <a:ext cx="3319388" cy="42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2032" y="5940899"/>
            <a:ext cx="2615844" cy="276999"/>
          </a:xfrm>
          <a:prstGeom prst="rect">
            <a:avLst/>
          </a:prstGeom>
          <a:noFill/>
        </p:spPr>
        <p:txBody>
          <a:bodyPr wrap="none" rtlCol="0">
            <a:spAutoFit/>
          </a:bodyPr>
          <a:lstStyle/>
          <a:p>
            <a:r>
              <a:rPr lang="ru-RU" sz="1200" dirty="0"/>
              <a:t>Концентрационное перенапряжение</a:t>
            </a:r>
          </a:p>
        </p:txBody>
      </p:sp>
      <p:sp>
        <p:nvSpPr>
          <p:cNvPr id="12" name="TextBox 11"/>
          <p:cNvSpPr txBox="1"/>
          <p:nvPr/>
        </p:nvSpPr>
        <p:spPr>
          <a:xfrm>
            <a:off x="2923117" y="6597352"/>
            <a:ext cx="2342821" cy="276999"/>
          </a:xfrm>
          <a:prstGeom prst="rect">
            <a:avLst/>
          </a:prstGeom>
          <a:noFill/>
        </p:spPr>
        <p:txBody>
          <a:bodyPr wrap="none" rtlCol="0">
            <a:spAutoFit/>
          </a:bodyPr>
          <a:lstStyle/>
          <a:p>
            <a:r>
              <a:rPr lang="ru-RU" sz="1200" dirty="0"/>
              <a:t>Диффузионное перенапряжение</a:t>
            </a:r>
          </a:p>
        </p:txBody>
      </p:sp>
      <p:sp>
        <p:nvSpPr>
          <p:cNvPr id="13" name="TextBox 12"/>
          <p:cNvSpPr txBox="1"/>
          <p:nvPr/>
        </p:nvSpPr>
        <p:spPr>
          <a:xfrm>
            <a:off x="482995" y="5781237"/>
            <a:ext cx="1502334" cy="461665"/>
          </a:xfrm>
          <a:prstGeom prst="rect">
            <a:avLst/>
          </a:prstGeom>
          <a:noFill/>
        </p:spPr>
        <p:txBody>
          <a:bodyPr wrap="none" rtlCol="0">
            <a:spAutoFit/>
          </a:bodyPr>
          <a:lstStyle/>
          <a:p>
            <a:r>
              <a:rPr lang="ru-RU" sz="1200" dirty="0" err="1"/>
              <a:t>Кристализационное</a:t>
            </a:r>
            <a:endParaRPr lang="ru-RU" sz="1200" dirty="0"/>
          </a:p>
          <a:p>
            <a:r>
              <a:rPr lang="ru-RU" sz="1200" dirty="0"/>
              <a:t>перенапряжение</a:t>
            </a:r>
          </a:p>
        </p:txBody>
      </p:sp>
      <p:sp>
        <p:nvSpPr>
          <p:cNvPr id="14" name="TextBox 13"/>
          <p:cNvSpPr txBox="1"/>
          <p:nvPr/>
        </p:nvSpPr>
        <p:spPr>
          <a:xfrm>
            <a:off x="570455" y="6217898"/>
            <a:ext cx="1327415" cy="461665"/>
          </a:xfrm>
          <a:prstGeom prst="rect">
            <a:avLst/>
          </a:prstGeom>
          <a:noFill/>
        </p:spPr>
        <p:txBody>
          <a:bodyPr wrap="none" rtlCol="0">
            <a:spAutoFit/>
          </a:bodyPr>
          <a:lstStyle/>
          <a:p>
            <a:r>
              <a:rPr lang="ru-RU" sz="1200" dirty="0"/>
              <a:t>Перенапряжение</a:t>
            </a:r>
          </a:p>
          <a:p>
            <a:pPr algn="ctr"/>
            <a:r>
              <a:rPr lang="ru-RU" sz="1200" dirty="0"/>
              <a:t>пассивации</a:t>
            </a:r>
          </a:p>
        </p:txBody>
      </p:sp>
    </p:spTree>
    <p:extLst>
      <p:ext uri="{BB962C8B-B14F-4D97-AF65-F5344CB8AC3E}">
        <p14:creationId xmlns:p14="http://schemas.microsoft.com/office/powerpoint/2010/main" val="84256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lectrical double layer"/>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5184576" cy="6048672"/>
          </a:xfrm>
          <a:prstGeom prst="rect">
            <a:avLst/>
          </a:prstGeom>
          <a:noFill/>
          <a:ln>
            <a:noFill/>
          </a:ln>
        </p:spPr>
      </p:pic>
    </p:spTree>
    <p:extLst>
      <p:ext uri="{BB962C8B-B14F-4D97-AF65-F5344CB8AC3E}">
        <p14:creationId xmlns:p14="http://schemas.microsoft.com/office/powerpoint/2010/main" val="128263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776864" cy="2308324"/>
          </a:xfrm>
          <a:prstGeom prst="rect">
            <a:avLst/>
          </a:prstGeom>
          <a:noFill/>
        </p:spPr>
        <p:txBody>
          <a:bodyPr wrap="square" rtlCol="0">
            <a:spAutoFit/>
          </a:bodyPr>
          <a:lstStyle/>
          <a:p>
            <a:r>
              <a:rPr lang="ru-RU" dirty="0"/>
              <a:t>Восстановление ионов металла происходит при сдвиге потенциала электрода от равновесного или стационарного значения в отрицательную сторону:</a:t>
            </a:r>
          </a:p>
          <a:p>
            <a:endParaRPr lang="ru-RU" dirty="0"/>
          </a:p>
          <a:p>
            <a:pPr marL="285750" indent="-285750">
              <a:buFont typeface="Symbol"/>
              <a:buChar char="h"/>
            </a:pPr>
            <a:r>
              <a:rPr lang="ru-RU" dirty="0">
                <a:sym typeface="Symbol"/>
              </a:rPr>
              <a:t>= Е – Е</a:t>
            </a:r>
            <a:r>
              <a:rPr lang="ru-RU" baseline="-25000" dirty="0">
                <a:sym typeface="Symbol"/>
              </a:rPr>
              <a:t>р</a:t>
            </a:r>
            <a:endParaRPr lang="ru-RU" dirty="0">
              <a:sym typeface="Symbol"/>
            </a:endParaRPr>
          </a:p>
          <a:p>
            <a:pPr marL="285750" indent="-285750">
              <a:buFont typeface="Symbol"/>
              <a:buChar char="h"/>
            </a:pPr>
            <a:endParaRPr lang="ru-RU" dirty="0">
              <a:sym typeface="Symbol"/>
            </a:endParaRPr>
          </a:p>
          <a:p>
            <a:pPr marL="285750" indent="-285750">
              <a:buFont typeface="Symbol"/>
              <a:buChar char="h"/>
            </a:pPr>
            <a:r>
              <a:rPr lang="ru-RU" dirty="0">
                <a:sym typeface="Symbol"/>
              </a:rPr>
              <a:t>- </a:t>
            </a:r>
            <a:r>
              <a:rPr lang="ru-RU" b="1" dirty="0">
                <a:sym typeface="Symbol"/>
              </a:rPr>
              <a:t>перенапряжение (поляризация)</a:t>
            </a:r>
          </a:p>
          <a:p>
            <a:r>
              <a:rPr lang="ru-RU" dirty="0">
                <a:sym typeface="Symbol"/>
              </a:rPr>
              <a:t>Е – потенциал электрода при пропускании тока</a:t>
            </a:r>
            <a:endParaRPr lang="ru-RU" dirty="0"/>
          </a:p>
        </p:txBody>
      </p:sp>
      <p:sp>
        <p:nvSpPr>
          <p:cNvPr id="3" name="TextBox 2"/>
          <p:cNvSpPr txBox="1"/>
          <p:nvPr/>
        </p:nvSpPr>
        <p:spPr>
          <a:xfrm>
            <a:off x="827584" y="3356992"/>
            <a:ext cx="7704856" cy="3046988"/>
          </a:xfrm>
          <a:prstGeom prst="rect">
            <a:avLst/>
          </a:prstGeom>
          <a:noFill/>
        </p:spPr>
        <p:txBody>
          <a:bodyPr wrap="square" rtlCol="0">
            <a:spAutoFit/>
          </a:bodyPr>
          <a:lstStyle/>
          <a:p>
            <a:r>
              <a:rPr lang="ru-RU" sz="2400" b="1" dirty="0"/>
              <a:t>Основные элементарные стадии восстановления металлов:</a:t>
            </a:r>
          </a:p>
          <a:p>
            <a:endParaRPr lang="ru-RU" sz="2400" dirty="0"/>
          </a:p>
          <a:p>
            <a:pPr marL="342900" indent="-342900">
              <a:buAutoNum type="arabicPeriod"/>
            </a:pPr>
            <a:r>
              <a:rPr lang="ru-RU" sz="2400" dirty="0"/>
              <a:t>Доставка ионов из объема раствора к поверхности металла </a:t>
            </a:r>
          </a:p>
          <a:p>
            <a:r>
              <a:rPr lang="ru-RU" sz="2400" dirty="0"/>
              <a:t>			(диффузия, миграция, конвекция).</a:t>
            </a:r>
          </a:p>
          <a:p>
            <a:r>
              <a:rPr lang="ru-RU" sz="2400" dirty="0"/>
              <a:t>2. Разряд ионов (перенос заряда).</a:t>
            </a:r>
          </a:p>
          <a:p>
            <a:r>
              <a:rPr lang="ru-RU" sz="2400" dirty="0"/>
              <a:t>3. Образование кристалла.</a:t>
            </a:r>
          </a:p>
        </p:txBody>
      </p:sp>
      <p:sp>
        <p:nvSpPr>
          <p:cNvPr id="4" name="Прямоугольник 3"/>
          <p:cNvSpPr/>
          <p:nvPr/>
        </p:nvSpPr>
        <p:spPr>
          <a:xfrm>
            <a:off x="4211960" y="2842203"/>
            <a:ext cx="1425390" cy="369332"/>
          </a:xfrm>
          <a:prstGeom prst="rect">
            <a:avLst/>
          </a:prstGeom>
        </p:spPr>
        <p:txBody>
          <a:bodyPr wrap="none">
            <a:spAutoFit/>
          </a:bodyPr>
          <a:lstStyle/>
          <a:p>
            <a:r>
              <a:rPr lang="en-US" dirty="0" err="1"/>
              <a:t>M</a:t>
            </a:r>
            <a:r>
              <a:rPr lang="en-US" baseline="30000" dirty="0" err="1"/>
              <a:t>n</a:t>
            </a:r>
            <a:r>
              <a:rPr lang="en-US" baseline="30000" dirty="0"/>
              <a:t>+ </a:t>
            </a:r>
            <a:r>
              <a:rPr lang="en-US" dirty="0"/>
              <a:t>+ ne = M</a:t>
            </a:r>
          </a:p>
        </p:txBody>
      </p:sp>
    </p:spTree>
    <p:extLst>
      <p:ext uri="{BB962C8B-B14F-4D97-AF65-F5344CB8AC3E}">
        <p14:creationId xmlns:p14="http://schemas.microsoft.com/office/powerpoint/2010/main" val="3795087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152"/>
            <a:ext cx="4861524" cy="1477328"/>
          </a:xfrm>
          <a:prstGeom prst="rect">
            <a:avLst/>
          </a:prstGeom>
          <a:noFill/>
        </p:spPr>
        <p:txBody>
          <a:bodyPr wrap="none" rtlCol="0">
            <a:spAutoFit/>
          </a:bodyPr>
          <a:lstStyle/>
          <a:p>
            <a:r>
              <a:rPr lang="ru-RU" b="1" dirty="0"/>
              <a:t>Основные этапы </a:t>
            </a:r>
            <a:r>
              <a:rPr lang="ru-RU" b="1" dirty="0" err="1"/>
              <a:t>электрокристаллизации</a:t>
            </a:r>
            <a:r>
              <a:rPr lang="ru-RU" b="1" dirty="0"/>
              <a:t>:</a:t>
            </a:r>
          </a:p>
          <a:p>
            <a:endParaRPr lang="ru-RU" dirty="0"/>
          </a:p>
          <a:p>
            <a:pPr marL="342900" indent="-342900">
              <a:buAutoNum type="arabicPeriod"/>
            </a:pPr>
            <a:r>
              <a:rPr lang="ru-RU" dirty="0"/>
              <a:t>Образование зародышей</a:t>
            </a:r>
          </a:p>
          <a:p>
            <a:pPr marL="342900" indent="-342900">
              <a:buAutoNum type="arabicPeriod"/>
            </a:pPr>
            <a:r>
              <a:rPr lang="ru-RU" dirty="0"/>
              <a:t>Рост зародышей</a:t>
            </a:r>
          </a:p>
          <a:p>
            <a:pPr marL="342900" indent="-342900">
              <a:buAutoNum type="arabicPeriod"/>
            </a:pPr>
            <a:r>
              <a:rPr lang="ru-RU" dirty="0"/>
              <a:t>Образование поликристаллического осадка</a:t>
            </a:r>
          </a:p>
        </p:txBody>
      </p:sp>
      <p:sp>
        <p:nvSpPr>
          <p:cNvPr id="4" name="TextBox 3"/>
          <p:cNvSpPr txBox="1"/>
          <p:nvPr/>
        </p:nvSpPr>
        <p:spPr>
          <a:xfrm>
            <a:off x="395536" y="5104710"/>
            <a:ext cx="6440603" cy="1323439"/>
          </a:xfrm>
          <a:prstGeom prst="rect">
            <a:avLst/>
          </a:prstGeom>
          <a:noFill/>
        </p:spPr>
        <p:txBody>
          <a:bodyPr wrap="square" rtlCol="0">
            <a:spAutoFit/>
          </a:bodyPr>
          <a:lstStyle/>
          <a:p>
            <a:r>
              <a:rPr lang="ru-RU" sz="1600" dirty="0"/>
              <a:t>В результате роста возникают кристаллические образования различного типа.</a:t>
            </a:r>
          </a:p>
          <a:p>
            <a:pPr marL="342900" indent="-342900">
              <a:buAutoNum type="arabicPeriod"/>
            </a:pPr>
            <a:r>
              <a:rPr lang="ru-RU" sz="1600" dirty="0"/>
              <a:t>Слоистый тип.</a:t>
            </a:r>
          </a:p>
          <a:p>
            <a:pPr marL="342900" indent="-342900">
              <a:buAutoNum type="arabicPeriod"/>
            </a:pPr>
            <a:r>
              <a:rPr lang="ru-RU" sz="1600" dirty="0"/>
              <a:t>Блочная структура.</a:t>
            </a:r>
          </a:p>
          <a:p>
            <a:pPr marL="342900" indent="-342900">
              <a:buAutoNum type="arabicPeriod"/>
            </a:pPr>
            <a:r>
              <a:rPr lang="ru-RU" sz="1600" dirty="0"/>
              <a:t>Складчатый рост.</a:t>
            </a:r>
          </a:p>
        </p:txBody>
      </p:sp>
      <p:pic>
        <p:nvPicPr>
          <p:cNvPr id="1026" name="Picture 2" descr="nucleation: mechanisms of crystal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6000750"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96412" y="5592142"/>
            <a:ext cx="4572000" cy="1077218"/>
          </a:xfrm>
          <a:prstGeom prst="rect">
            <a:avLst/>
          </a:prstGeom>
        </p:spPr>
        <p:txBody>
          <a:bodyPr>
            <a:spAutoFit/>
          </a:bodyPr>
          <a:lstStyle/>
          <a:p>
            <a:pPr marL="342900" indent="-342900">
              <a:buFont typeface="+mj-lt"/>
              <a:buAutoNum type="arabicPeriod" startAt="4"/>
            </a:pPr>
            <a:r>
              <a:rPr lang="ru-RU" sz="1600" dirty="0"/>
              <a:t>Пирамидальный рост.</a:t>
            </a:r>
          </a:p>
          <a:p>
            <a:pPr marL="342900" indent="-342900">
              <a:buAutoNum type="arabicPeriod" startAt="4"/>
            </a:pPr>
            <a:r>
              <a:rPr lang="ru-RU" sz="1600" dirty="0"/>
              <a:t>Спиральный рост.</a:t>
            </a:r>
          </a:p>
          <a:p>
            <a:pPr marL="342900" indent="-342900">
              <a:buAutoNum type="arabicPeriod" startAt="4"/>
            </a:pPr>
            <a:r>
              <a:rPr lang="ru-RU" sz="1600" dirty="0"/>
              <a:t>Усы.</a:t>
            </a:r>
          </a:p>
          <a:p>
            <a:pPr marL="342900" indent="-342900">
              <a:buAutoNum type="arabicPeriod" startAt="4"/>
            </a:pPr>
            <a:r>
              <a:rPr lang="ru-RU" sz="1600" dirty="0"/>
              <a:t>Дендриты.</a:t>
            </a:r>
          </a:p>
        </p:txBody>
      </p:sp>
      <p:pic>
        <p:nvPicPr>
          <p:cNvPr id="6"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108254" y="2132856"/>
            <a:ext cx="301811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11644" y="79464"/>
            <a:ext cx="4375557" cy="1477328"/>
          </a:xfrm>
          <a:prstGeom prst="rect">
            <a:avLst/>
          </a:prstGeom>
          <a:noFill/>
        </p:spPr>
        <p:txBody>
          <a:bodyPr wrap="none" rtlCol="0">
            <a:spAutoFit/>
          </a:bodyPr>
          <a:lstStyle/>
          <a:p>
            <a:r>
              <a:rPr lang="en-US" b="1" dirty="0"/>
              <a:t>Main stages of </a:t>
            </a:r>
            <a:r>
              <a:rPr lang="en-US" b="1" dirty="0" err="1"/>
              <a:t>electrocrystalization</a:t>
            </a:r>
            <a:r>
              <a:rPr lang="ru-RU" b="1" dirty="0"/>
              <a:t>:</a:t>
            </a:r>
          </a:p>
          <a:p>
            <a:endParaRPr lang="ru-RU" dirty="0"/>
          </a:p>
          <a:p>
            <a:pPr marL="342900" indent="-342900">
              <a:buAutoNum type="arabicPeriod"/>
            </a:pPr>
            <a:r>
              <a:rPr lang="en-US" dirty="0"/>
              <a:t>Nucleation</a:t>
            </a:r>
            <a:endParaRPr lang="ru-RU" dirty="0"/>
          </a:p>
          <a:p>
            <a:pPr marL="342900" indent="-342900">
              <a:buAutoNum type="arabicPeriod"/>
            </a:pPr>
            <a:r>
              <a:rPr lang="en-US" dirty="0"/>
              <a:t>Formation of small </a:t>
            </a:r>
            <a:r>
              <a:rPr lang="en-US" dirty="0" err="1"/>
              <a:t>clasters</a:t>
            </a:r>
            <a:endParaRPr lang="ru-RU" dirty="0"/>
          </a:p>
          <a:p>
            <a:pPr marL="342900" indent="-342900">
              <a:buAutoNum type="arabicPeriod"/>
            </a:pPr>
            <a:r>
              <a:rPr lang="en-US" dirty="0"/>
              <a:t>Formation of a polycrystalline precipitate</a:t>
            </a:r>
            <a:endParaRPr lang="ru-RU" dirty="0"/>
          </a:p>
        </p:txBody>
      </p:sp>
    </p:spTree>
    <p:extLst>
      <p:ext uri="{BB962C8B-B14F-4D97-AF65-F5344CB8AC3E}">
        <p14:creationId xmlns:p14="http://schemas.microsoft.com/office/powerpoint/2010/main" val="144240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0391" y="121108"/>
            <a:ext cx="2383217" cy="461665"/>
          </a:xfrm>
          <a:prstGeom prst="rect">
            <a:avLst/>
          </a:prstGeom>
          <a:noFill/>
        </p:spPr>
        <p:txBody>
          <a:bodyPr wrap="none" rtlCol="0">
            <a:spAutoFit/>
          </a:bodyPr>
          <a:lstStyle/>
          <a:p>
            <a:r>
              <a:rPr lang="ru-RU" sz="2400" dirty="0"/>
              <a:t>Гальванотехника</a:t>
            </a:r>
          </a:p>
        </p:txBody>
      </p:sp>
      <p:sp>
        <p:nvSpPr>
          <p:cNvPr id="5" name="Прямоугольник 4"/>
          <p:cNvSpPr/>
          <p:nvPr/>
        </p:nvSpPr>
        <p:spPr>
          <a:xfrm>
            <a:off x="5851253" y="1215044"/>
            <a:ext cx="2075761" cy="1200329"/>
          </a:xfrm>
          <a:prstGeom prst="rect">
            <a:avLst/>
          </a:prstGeom>
        </p:spPr>
        <p:txBody>
          <a:bodyPr wrap="none">
            <a:spAutoFit/>
          </a:bodyPr>
          <a:lstStyle/>
          <a:p>
            <a:r>
              <a:rPr lang="en-US" sz="2400" b="1" dirty="0">
                <a:solidFill>
                  <a:schemeClr val="tx2">
                    <a:lumMod val="60000"/>
                    <a:lumOff val="40000"/>
                  </a:schemeClr>
                </a:solidFill>
              </a:rPr>
              <a:t>Electrotyping</a:t>
            </a:r>
            <a:endParaRPr lang="ru-RU" sz="2400" dirty="0">
              <a:solidFill>
                <a:schemeClr val="tx2">
                  <a:lumMod val="60000"/>
                  <a:lumOff val="40000"/>
                </a:schemeClr>
              </a:solidFill>
            </a:endParaRPr>
          </a:p>
          <a:p>
            <a:r>
              <a:rPr lang="en-US" sz="2400" b="1" dirty="0" err="1">
                <a:solidFill>
                  <a:schemeClr val="tx2">
                    <a:lumMod val="60000"/>
                    <a:lumOff val="40000"/>
                  </a:schemeClr>
                </a:solidFill>
              </a:rPr>
              <a:t>Galvanoplasty</a:t>
            </a:r>
            <a:endParaRPr lang="en-US" sz="2400" b="1" dirty="0">
              <a:solidFill>
                <a:schemeClr val="tx2">
                  <a:lumMod val="60000"/>
                  <a:lumOff val="40000"/>
                </a:schemeClr>
              </a:solidFill>
            </a:endParaRPr>
          </a:p>
          <a:p>
            <a:r>
              <a:rPr lang="en-US" sz="2400" b="1" dirty="0">
                <a:solidFill>
                  <a:schemeClr val="tx2">
                    <a:lumMod val="60000"/>
                    <a:lumOff val="40000"/>
                  </a:schemeClr>
                </a:solidFill>
              </a:rPr>
              <a:t>Electroforming</a:t>
            </a:r>
            <a:endParaRPr lang="ru-RU" sz="2400" dirty="0">
              <a:solidFill>
                <a:schemeClr val="tx2">
                  <a:lumMod val="60000"/>
                  <a:lumOff val="40000"/>
                </a:schemeClr>
              </a:solidFill>
            </a:endParaRPr>
          </a:p>
        </p:txBody>
      </p:sp>
      <p:sp>
        <p:nvSpPr>
          <p:cNvPr id="6" name="TextBox 5"/>
          <p:cNvSpPr txBox="1"/>
          <p:nvPr/>
        </p:nvSpPr>
        <p:spPr>
          <a:xfrm>
            <a:off x="5587079" y="654808"/>
            <a:ext cx="2604111" cy="461665"/>
          </a:xfrm>
          <a:prstGeom prst="rect">
            <a:avLst/>
          </a:prstGeom>
          <a:noFill/>
        </p:spPr>
        <p:txBody>
          <a:bodyPr wrap="none" rtlCol="0">
            <a:spAutoFit/>
          </a:bodyPr>
          <a:lstStyle/>
          <a:p>
            <a:r>
              <a:rPr lang="ru-RU" sz="2400" b="1" dirty="0">
                <a:solidFill>
                  <a:schemeClr val="accent1">
                    <a:lumMod val="75000"/>
                  </a:schemeClr>
                </a:solidFill>
              </a:rPr>
              <a:t>Гальванопластика</a:t>
            </a:r>
          </a:p>
        </p:txBody>
      </p:sp>
      <p:sp>
        <p:nvSpPr>
          <p:cNvPr id="7" name="TextBox 6"/>
          <p:cNvSpPr txBox="1"/>
          <p:nvPr/>
        </p:nvSpPr>
        <p:spPr>
          <a:xfrm>
            <a:off x="971600" y="692696"/>
            <a:ext cx="2240613" cy="461665"/>
          </a:xfrm>
          <a:prstGeom prst="rect">
            <a:avLst/>
          </a:prstGeom>
          <a:noFill/>
        </p:spPr>
        <p:txBody>
          <a:bodyPr wrap="none" rtlCol="0">
            <a:spAutoFit/>
          </a:bodyPr>
          <a:lstStyle/>
          <a:p>
            <a:r>
              <a:rPr lang="ru-RU" sz="2400" b="1" dirty="0">
                <a:solidFill>
                  <a:srgbClr val="C00000"/>
                </a:solidFill>
              </a:rPr>
              <a:t>Гальваностегия</a:t>
            </a:r>
          </a:p>
        </p:txBody>
      </p:sp>
      <p:sp>
        <p:nvSpPr>
          <p:cNvPr id="8" name="Прямоугольник 7"/>
          <p:cNvSpPr/>
          <p:nvPr/>
        </p:nvSpPr>
        <p:spPr>
          <a:xfrm>
            <a:off x="1085925" y="1196752"/>
            <a:ext cx="1955728" cy="461665"/>
          </a:xfrm>
          <a:prstGeom prst="rect">
            <a:avLst/>
          </a:prstGeom>
        </p:spPr>
        <p:txBody>
          <a:bodyPr wrap="none">
            <a:spAutoFit/>
          </a:bodyPr>
          <a:lstStyle/>
          <a:p>
            <a:r>
              <a:rPr lang="en-US" sz="2400" b="1" dirty="0">
                <a:solidFill>
                  <a:srgbClr val="FF0000"/>
                </a:solidFill>
              </a:rPr>
              <a:t>Electroplating</a:t>
            </a:r>
            <a:endParaRPr lang="ru-RU" sz="2400" dirty="0">
              <a:solidFill>
                <a:srgbClr val="FF0000"/>
              </a:solidFill>
            </a:endParaRPr>
          </a:p>
        </p:txBody>
      </p:sp>
      <p:sp>
        <p:nvSpPr>
          <p:cNvPr id="9" name="Прямоугольник 8"/>
          <p:cNvSpPr/>
          <p:nvPr/>
        </p:nvSpPr>
        <p:spPr>
          <a:xfrm>
            <a:off x="5004048" y="3298966"/>
            <a:ext cx="3528392" cy="523220"/>
          </a:xfrm>
          <a:prstGeom prst="rect">
            <a:avLst/>
          </a:prstGeom>
        </p:spPr>
        <p:txBody>
          <a:bodyPr wrap="square">
            <a:spAutoFit/>
          </a:bodyPr>
          <a:lstStyle/>
          <a:p>
            <a:pPr algn="ctr"/>
            <a:r>
              <a:rPr lang="ru-RU" sz="1400" b="1" dirty="0"/>
              <a:t>получение металлических копий предметов методами электролиза</a:t>
            </a:r>
          </a:p>
        </p:txBody>
      </p:sp>
      <p:sp>
        <p:nvSpPr>
          <p:cNvPr id="10" name="Прямоугольник 9"/>
          <p:cNvSpPr/>
          <p:nvPr/>
        </p:nvSpPr>
        <p:spPr>
          <a:xfrm>
            <a:off x="4909659" y="2554205"/>
            <a:ext cx="3816424" cy="646331"/>
          </a:xfrm>
          <a:prstGeom prst="rect">
            <a:avLst/>
          </a:prstGeom>
        </p:spPr>
        <p:txBody>
          <a:bodyPr wrap="square">
            <a:spAutoFit/>
          </a:bodyPr>
          <a:lstStyle/>
          <a:p>
            <a:pPr algn="ctr"/>
            <a:r>
              <a:rPr lang="en-US" b="1" dirty="0"/>
              <a:t>chemical method for forming metal parts that exactly reproduce a model</a:t>
            </a:r>
            <a:endParaRPr lang="ru-RU" b="1" dirty="0"/>
          </a:p>
        </p:txBody>
      </p:sp>
      <p:sp>
        <p:nvSpPr>
          <p:cNvPr id="11" name="Прямоугольник 10"/>
          <p:cNvSpPr/>
          <p:nvPr/>
        </p:nvSpPr>
        <p:spPr>
          <a:xfrm>
            <a:off x="4571999" y="6317604"/>
            <a:ext cx="4176464" cy="369332"/>
          </a:xfrm>
          <a:prstGeom prst="rect">
            <a:avLst/>
          </a:prstGeom>
        </p:spPr>
        <p:txBody>
          <a:bodyPr wrap="square">
            <a:spAutoFit/>
          </a:bodyPr>
          <a:lstStyle/>
          <a:p>
            <a:r>
              <a:rPr lang="en-US" dirty="0"/>
              <a:t>Inventor - Moritz von Jacobi</a:t>
            </a:r>
            <a:r>
              <a:rPr lang="ru-RU" dirty="0"/>
              <a:t>, </a:t>
            </a:r>
            <a:r>
              <a:rPr lang="en-US" dirty="0"/>
              <a:t>Russia, 1838</a:t>
            </a:r>
            <a:endParaRPr lang="ru-RU" dirty="0"/>
          </a:p>
        </p:txBody>
      </p:sp>
      <p:sp>
        <p:nvSpPr>
          <p:cNvPr id="13" name="Прямоугольник 12"/>
          <p:cNvSpPr/>
          <p:nvPr/>
        </p:nvSpPr>
        <p:spPr>
          <a:xfrm>
            <a:off x="589920" y="1815208"/>
            <a:ext cx="3003972" cy="646331"/>
          </a:xfrm>
          <a:prstGeom prst="rect">
            <a:avLst/>
          </a:prstGeom>
        </p:spPr>
        <p:txBody>
          <a:bodyPr wrap="square">
            <a:spAutoFit/>
          </a:bodyPr>
          <a:lstStyle/>
          <a:p>
            <a:pPr algn="ctr"/>
            <a:r>
              <a:rPr lang="ru-RU" dirty="0"/>
              <a:t>нанесение покрытий </a:t>
            </a:r>
          </a:p>
          <a:p>
            <a:pPr algn="ctr"/>
            <a:r>
              <a:rPr lang="ru-RU" dirty="0"/>
              <a:t>методами электролиза</a:t>
            </a:r>
          </a:p>
        </p:txBody>
      </p:sp>
      <p:pic>
        <p:nvPicPr>
          <p:cNvPr id="1028" name="Picture 4" descr="Картинки по запросу гальванические покрытия">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917" y="2690220"/>
            <a:ext cx="3291744" cy="30037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Визуальное искусство - Mapa Mental">
            <a:hlinkClick r:id="rId4"/>
            <a:extLst>
              <a:ext uri="{FF2B5EF4-FFF2-40B4-BE49-F238E27FC236}">
                <a16:creationId xmlns:a16="http://schemas.microsoft.com/office/drawing/2014/main" id="{7A88CE2D-7D85-4AAD-8743-B12492D8D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952" y="3945360"/>
            <a:ext cx="4015460" cy="224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23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3342"/>
          <a:stretch/>
        </p:blipFill>
        <p:spPr bwMode="auto">
          <a:xfrm>
            <a:off x="323528" y="5505187"/>
            <a:ext cx="3874194" cy="87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2157"/>
            <a:ext cx="6624736" cy="519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643"/>
          <a:stretch/>
        </p:blipFill>
        <p:spPr bwMode="auto">
          <a:xfrm>
            <a:off x="4788024" y="5290750"/>
            <a:ext cx="3874194" cy="144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43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42111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47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00680"/>
            <a:ext cx="6408712" cy="642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87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908720"/>
            <a:ext cx="8496944" cy="1754326"/>
          </a:xfrm>
          <a:prstGeom prst="rect">
            <a:avLst/>
          </a:prstGeom>
        </p:spPr>
        <p:txBody>
          <a:bodyPr wrap="square">
            <a:spAutoFit/>
          </a:bodyPr>
          <a:lstStyle/>
          <a:p>
            <a:pPr algn="just"/>
            <a:r>
              <a:rPr lang="ru-RU" i="1" dirty="0"/>
              <a:t>Электрохимический эквивалент </a:t>
            </a:r>
            <a:r>
              <a:rPr lang="ru-RU" b="1" i="1" dirty="0" err="1"/>
              <a:t>q</a:t>
            </a:r>
            <a:r>
              <a:rPr lang="ru-RU" b="1" i="1" baseline="-25000" dirty="0" err="1"/>
              <a:t>э</a:t>
            </a:r>
            <a:r>
              <a:rPr lang="ru-RU" b="1" i="1" dirty="0"/>
              <a:t> </a:t>
            </a:r>
            <a:r>
              <a:rPr lang="ru-RU" dirty="0"/>
              <a:t>– показывает теоретическое количество вещества, которое должно участвовать в электрохимическом процессе при прохождении через электролизер единицы количества электричества.</a:t>
            </a:r>
          </a:p>
          <a:p>
            <a:pPr algn="just"/>
            <a:r>
              <a:rPr lang="ru-RU" dirty="0"/>
              <a:t>Выражают в граммах на ампер-час (</a:t>
            </a:r>
            <a:r>
              <a:rPr lang="ru-RU" b="1" dirty="0"/>
              <a:t>г/А </a:t>
            </a:r>
            <a:r>
              <a:rPr lang="ru-RU" b="1" baseline="30000" dirty="0"/>
              <a:t>.</a:t>
            </a:r>
            <a:r>
              <a:rPr lang="ru-RU" b="1" dirty="0"/>
              <a:t> ч</a:t>
            </a:r>
            <a:r>
              <a:rPr lang="ru-RU" dirty="0"/>
              <a:t>) или в миллиграммах на кулон (</a:t>
            </a:r>
            <a:r>
              <a:rPr lang="ru-RU" b="1" dirty="0"/>
              <a:t>мг/Кл</a:t>
            </a:r>
            <a:r>
              <a:rPr lang="ru-RU" dirty="0"/>
              <a:t>).</a:t>
            </a:r>
          </a:p>
          <a:p>
            <a:pPr algn="just"/>
            <a:r>
              <a:rPr lang="ru-RU" dirty="0"/>
              <a:t>Вычисление электрохимического эквивалента основано на </a:t>
            </a:r>
            <a:r>
              <a:rPr lang="ru-RU" i="1" dirty="0"/>
              <a:t>законах Фарадея</a:t>
            </a:r>
            <a:r>
              <a:rPr lang="ru-RU" dirty="0"/>
              <a:t>, согласно которым:</a:t>
            </a:r>
          </a:p>
        </p:txBody>
      </p:sp>
      <p:sp>
        <p:nvSpPr>
          <p:cNvPr id="5" name="Прямоугольник 4"/>
          <p:cNvSpPr/>
          <p:nvPr/>
        </p:nvSpPr>
        <p:spPr>
          <a:xfrm>
            <a:off x="107504" y="188640"/>
            <a:ext cx="8712968" cy="461665"/>
          </a:xfrm>
          <a:prstGeom prst="rect">
            <a:avLst/>
          </a:prstGeom>
        </p:spPr>
        <p:txBody>
          <a:bodyPr wrap="square">
            <a:spAutoFit/>
          </a:bodyPr>
          <a:lstStyle/>
          <a:p>
            <a:pPr lvl="0" algn="ctr"/>
            <a:r>
              <a:rPr lang="ru-RU" sz="2400" b="1" dirty="0">
                <a:solidFill>
                  <a:prstClr val="black"/>
                </a:solidFill>
              </a:rPr>
              <a:t>Электрохимическая терминология, используемая в расчетах</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86" t="35410" r="22990" b="44880"/>
          <a:stretch/>
        </p:blipFill>
        <p:spPr bwMode="auto">
          <a:xfrm>
            <a:off x="2411760" y="2689202"/>
            <a:ext cx="4030314" cy="95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95536" y="3647588"/>
            <a:ext cx="8640960" cy="1754326"/>
          </a:xfrm>
          <a:prstGeom prst="rect">
            <a:avLst/>
          </a:prstGeom>
        </p:spPr>
        <p:txBody>
          <a:bodyPr wrap="square">
            <a:spAutoFit/>
          </a:bodyPr>
          <a:lstStyle/>
          <a:p>
            <a:r>
              <a:rPr lang="ru-RU" dirty="0"/>
              <a:t>где М - грамм-молекулярный  вес  вещества  (или   </a:t>
            </a:r>
            <a:r>
              <a:rPr lang="ru-RU" i="1" dirty="0"/>
              <a:t>А </a:t>
            </a:r>
            <a:r>
              <a:rPr lang="ru-RU" dirty="0"/>
              <a:t>-  грамм-атомный  вес  вещества);</a:t>
            </a:r>
          </a:p>
          <a:p>
            <a:r>
              <a:rPr lang="en-US" i="1" dirty="0"/>
              <a:t>z </a:t>
            </a:r>
            <a:r>
              <a:rPr lang="ru-RU" dirty="0"/>
              <a:t>- число электронов в реакции, которое соответствует количеству фарадеев электричества, участвующему в электрохимическом преобразовании одного моля (грамм-атома) вещества;</a:t>
            </a:r>
          </a:p>
          <a:p>
            <a:r>
              <a:rPr lang="ru-RU" i="1" dirty="0"/>
              <a:t>F  </a:t>
            </a:r>
            <a:r>
              <a:rPr lang="ru-RU" dirty="0"/>
              <a:t>- число  Фарадея,  равное  26,8  А </a:t>
            </a:r>
            <a:r>
              <a:rPr lang="ru-RU" baseline="30000" dirty="0"/>
              <a:t>. </a:t>
            </a:r>
            <a:r>
              <a:rPr lang="ru-RU" dirty="0"/>
              <a:t>ч/г-</a:t>
            </a:r>
            <a:r>
              <a:rPr lang="ru-RU" dirty="0" err="1"/>
              <a:t>экв</a:t>
            </a:r>
            <a:r>
              <a:rPr lang="ru-RU" dirty="0"/>
              <a:t>  (или  96500  Кл/г-</a:t>
            </a:r>
            <a:r>
              <a:rPr lang="ru-RU" dirty="0" err="1"/>
              <a:t>экв</a:t>
            </a:r>
            <a:r>
              <a:rPr lang="ru-RU" dirty="0"/>
              <a:t>).</a:t>
            </a:r>
          </a:p>
        </p:txBody>
      </p:sp>
      <p:sp>
        <p:nvSpPr>
          <p:cNvPr id="7" name="Прямоугольник 6"/>
          <p:cNvSpPr/>
          <p:nvPr/>
        </p:nvSpPr>
        <p:spPr>
          <a:xfrm>
            <a:off x="403330" y="5661248"/>
            <a:ext cx="8417142" cy="923330"/>
          </a:xfrm>
          <a:prstGeom prst="rect">
            <a:avLst/>
          </a:prstGeom>
        </p:spPr>
        <p:txBody>
          <a:bodyPr wrap="square">
            <a:spAutoFit/>
          </a:bodyPr>
          <a:lstStyle/>
          <a:p>
            <a:r>
              <a:rPr lang="ru-RU" dirty="0"/>
              <a:t>Значение электрохимического эквивалента для одного и того же вещества может быть различным в зависимости от вида электрохимического процесса, в котором данное вещество участвует.</a:t>
            </a:r>
          </a:p>
        </p:txBody>
      </p:sp>
    </p:spTree>
    <p:extLst>
      <p:ext uri="{BB962C8B-B14F-4D97-AF65-F5344CB8AC3E}">
        <p14:creationId xmlns:p14="http://schemas.microsoft.com/office/powerpoint/2010/main" val="3539511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88640"/>
            <a:ext cx="8208912" cy="923330"/>
          </a:xfrm>
          <a:prstGeom prst="rect">
            <a:avLst/>
          </a:prstGeom>
        </p:spPr>
        <p:txBody>
          <a:bodyPr wrap="square">
            <a:spAutoFit/>
          </a:bodyPr>
          <a:lstStyle/>
          <a:p>
            <a:r>
              <a:rPr lang="ru-RU" dirty="0"/>
              <a:t>Для расчета </a:t>
            </a:r>
            <a:r>
              <a:rPr lang="ru-RU" i="1" dirty="0"/>
              <a:t>теоретического количества вещества </a:t>
            </a:r>
            <a:r>
              <a:rPr lang="ru-RU" i="1" dirty="0" err="1"/>
              <a:t>m</a:t>
            </a:r>
            <a:r>
              <a:rPr lang="ru-RU" i="1" baseline="-25000" dirty="0" err="1"/>
              <a:t>теор</a:t>
            </a:r>
            <a:r>
              <a:rPr lang="ru-RU" i="1" dirty="0"/>
              <a:t> </a:t>
            </a:r>
            <a:r>
              <a:rPr lang="ru-RU" dirty="0"/>
              <a:t>, которое</a:t>
            </a:r>
          </a:p>
          <a:p>
            <a:r>
              <a:rPr lang="ru-RU" dirty="0"/>
              <a:t>должно окислиться или восстановиться на электроде, рассчитывают по закону</a:t>
            </a:r>
          </a:p>
          <a:p>
            <a:r>
              <a:rPr lang="ru-RU" dirty="0"/>
              <a:t>Фарадея:</a:t>
            </a:r>
          </a:p>
        </p:txBody>
      </p:sp>
      <p:sp>
        <p:nvSpPr>
          <p:cNvPr id="8" name="Прямоугольник 7"/>
          <p:cNvSpPr/>
          <p:nvPr/>
        </p:nvSpPr>
        <p:spPr>
          <a:xfrm>
            <a:off x="3251283" y="1175363"/>
            <a:ext cx="2505814" cy="461665"/>
          </a:xfrm>
          <a:prstGeom prst="rect">
            <a:avLst/>
          </a:prstGeom>
        </p:spPr>
        <p:txBody>
          <a:bodyPr wrap="none">
            <a:spAutoFit/>
          </a:bodyPr>
          <a:lstStyle/>
          <a:p>
            <a:r>
              <a:rPr lang="fr-FR" sz="2400" i="1" dirty="0"/>
              <a:t>m </a:t>
            </a:r>
            <a:r>
              <a:rPr lang="fr-FR" sz="2400" dirty="0"/>
              <a:t>= </a:t>
            </a:r>
            <a:r>
              <a:rPr lang="fr-FR" sz="2400" i="1" dirty="0"/>
              <a:t>I </a:t>
            </a:r>
            <a:r>
              <a:rPr lang="ru-RU" sz="2400" baseline="30000" dirty="0"/>
              <a:t>.</a:t>
            </a:r>
            <a:r>
              <a:rPr lang="ru-RU" sz="2400" dirty="0"/>
              <a:t> </a:t>
            </a:r>
            <a:r>
              <a:rPr lang="fr-FR" sz="2400" dirty="0"/>
              <a:t>t </a:t>
            </a:r>
            <a:r>
              <a:rPr lang="ru-RU" sz="2400" baseline="30000" dirty="0"/>
              <a:t>.</a:t>
            </a:r>
            <a:r>
              <a:rPr lang="fr-FR" sz="2400" dirty="0"/>
              <a:t> </a:t>
            </a:r>
            <a:r>
              <a:rPr lang="fr-FR" sz="2400" i="1" dirty="0"/>
              <a:t>q</a:t>
            </a:r>
            <a:r>
              <a:rPr lang="ru-RU" sz="2400" i="1" baseline="-25000" dirty="0"/>
              <a:t>Э</a:t>
            </a:r>
            <a:r>
              <a:rPr lang="fr-FR" sz="2400" i="1" dirty="0"/>
              <a:t> </a:t>
            </a:r>
            <a:r>
              <a:rPr lang="fr-FR" sz="2400" dirty="0"/>
              <a:t>= </a:t>
            </a:r>
            <a:r>
              <a:rPr lang="fr-FR" sz="2400" i="1" dirty="0"/>
              <a:t>Q</a:t>
            </a:r>
            <a:r>
              <a:rPr lang="ru-RU" sz="2400" dirty="0"/>
              <a:t> </a:t>
            </a:r>
            <a:r>
              <a:rPr lang="ru-RU" sz="2400" baseline="30000" dirty="0"/>
              <a:t>.</a:t>
            </a:r>
            <a:r>
              <a:rPr lang="fr-FR" sz="2400" dirty="0"/>
              <a:t> </a:t>
            </a:r>
            <a:r>
              <a:rPr lang="fr-FR" sz="2400" i="1" dirty="0"/>
              <a:t>q</a:t>
            </a:r>
            <a:r>
              <a:rPr lang="ru-RU" sz="2400" i="1" baseline="-25000" dirty="0"/>
              <a:t>Э</a:t>
            </a:r>
            <a:endParaRPr lang="ru-RU" sz="2400" dirty="0"/>
          </a:p>
        </p:txBody>
      </p:sp>
      <p:sp>
        <p:nvSpPr>
          <p:cNvPr id="9" name="Прямоугольник 8"/>
          <p:cNvSpPr/>
          <p:nvPr/>
        </p:nvSpPr>
        <p:spPr>
          <a:xfrm>
            <a:off x="1403648" y="1772816"/>
            <a:ext cx="5976664" cy="1477328"/>
          </a:xfrm>
          <a:prstGeom prst="rect">
            <a:avLst/>
          </a:prstGeom>
        </p:spPr>
        <p:txBody>
          <a:bodyPr wrap="square">
            <a:spAutoFit/>
          </a:bodyPr>
          <a:lstStyle/>
          <a:p>
            <a:r>
              <a:rPr lang="ru-RU" dirty="0"/>
              <a:t>где </a:t>
            </a:r>
            <a:r>
              <a:rPr lang="ru-RU" i="1" dirty="0"/>
              <a:t>I </a:t>
            </a:r>
            <a:r>
              <a:rPr lang="ru-RU" dirty="0"/>
              <a:t>- сила тока, А; </a:t>
            </a:r>
            <a:r>
              <a:rPr lang="ru-RU" i="1" dirty="0"/>
              <a:t>I </a:t>
            </a:r>
            <a:r>
              <a:rPr lang="ru-RU" dirty="0"/>
              <a:t>= </a:t>
            </a:r>
            <a:r>
              <a:rPr lang="ru-RU" i="1" dirty="0"/>
              <a:t>i/S</a:t>
            </a:r>
          </a:p>
          <a:p>
            <a:r>
              <a:rPr lang="en-US" b="0" i="0" u="none" strike="noStrike" baseline="0" dirty="0"/>
              <a:t>t - </a:t>
            </a:r>
            <a:r>
              <a:rPr lang="ru-RU" dirty="0"/>
              <a:t>продолжительность электролиза, час;</a:t>
            </a:r>
          </a:p>
          <a:p>
            <a:r>
              <a:rPr lang="ru-RU" i="1" dirty="0"/>
              <a:t>Q </a:t>
            </a:r>
            <a:r>
              <a:rPr lang="ru-RU" dirty="0"/>
              <a:t>- количество прошедшего электричества, А </a:t>
            </a:r>
            <a:r>
              <a:rPr lang="ru-RU" baseline="30000" dirty="0"/>
              <a:t>.</a:t>
            </a:r>
            <a:r>
              <a:rPr lang="ru-RU" dirty="0"/>
              <a:t> час.</a:t>
            </a:r>
          </a:p>
          <a:p>
            <a:r>
              <a:rPr lang="en-US" i="1" dirty="0" err="1"/>
              <a:t>i</a:t>
            </a:r>
            <a:r>
              <a:rPr lang="en-US" i="1" dirty="0"/>
              <a:t> </a:t>
            </a:r>
            <a:r>
              <a:rPr lang="en-US" dirty="0"/>
              <a:t>- </a:t>
            </a:r>
            <a:r>
              <a:rPr lang="ru-RU" dirty="0"/>
              <a:t>плотность тока, А/м</a:t>
            </a:r>
            <a:r>
              <a:rPr lang="ru-RU" baseline="30000" dirty="0"/>
              <a:t>2</a:t>
            </a:r>
            <a:r>
              <a:rPr lang="ru-RU" dirty="0"/>
              <a:t>;</a:t>
            </a:r>
          </a:p>
          <a:p>
            <a:r>
              <a:rPr lang="en-US" i="1" dirty="0"/>
              <a:t>S </a:t>
            </a:r>
            <a:r>
              <a:rPr lang="en-US" dirty="0"/>
              <a:t>- </a:t>
            </a:r>
            <a:r>
              <a:rPr lang="ru-RU" dirty="0"/>
              <a:t>площадь электрода, м</a:t>
            </a:r>
            <a:r>
              <a:rPr lang="ru-RU" baseline="30000" dirty="0"/>
              <a:t>2</a:t>
            </a:r>
            <a:r>
              <a:rPr lang="ru-RU" dirty="0"/>
              <a:t>.</a:t>
            </a:r>
          </a:p>
        </p:txBody>
      </p:sp>
      <p:sp>
        <p:nvSpPr>
          <p:cNvPr id="10" name="Прямоугольник 9"/>
          <p:cNvSpPr/>
          <p:nvPr/>
        </p:nvSpPr>
        <p:spPr>
          <a:xfrm>
            <a:off x="477686" y="3457136"/>
            <a:ext cx="8568952" cy="923330"/>
          </a:xfrm>
          <a:prstGeom prst="rect">
            <a:avLst/>
          </a:prstGeom>
        </p:spPr>
        <p:txBody>
          <a:bodyPr wrap="square">
            <a:spAutoFit/>
          </a:bodyPr>
          <a:lstStyle/>
          <a:p>
            <a:r>
              <a:rPr lang="ru-RU" dirty="0"/>
              <a:t>Степень отклонения количества фактически прореагировавшего вещества </a:t>
            </a:r>
            <a:r>
              <a:rPr lang="ru-RU" i="1" dirty="0" err="1"/>
              <a:t>m</a:t>
            </a:r>
            <a:r>
              <a:rPr lang="ru-RU" i="1" baseline="-25000" dirty="0" err="1"/>
              <a:t>пр</a:t>
            </a:r>
            <a:r>
              <a:rPr lang="ru-RU" i="1" dirty="0"/>
              <a:t> </a:t>
            </a:r>
            <a:r>
              <a:rPr lang="ru-RU" dirty="0"/>
              <a:t>от величины </a:t>
            </a:r>
            <a:r>
              <a:rPr lang="ru-RU" i="1" dirty="0" err="1"/>
              <a:t>m</a:t>
            </a:r>
            <a:r>
              <a:rPr lang="ru-RU" i="1" baseline="-25000" dirty="0" err="1"/>
              <a:t>теор</a:t>
            </a:r>
            <a:r>
              <a:rPr lang="ru-RU" i="1" dirty="0"/>
              <a:t> </a:t>
            </a:r>
            <a:r>
              <a:rPr lang="ru-RU" dirty="0"/>
              <a:t>, рассчитанной по законам Фарадея, характеризуется </a:t>
            </a:r>
            <a:r>
              <a:rPr lang="ru-RU" i="1" dirty="0"/>
              <a:t>выходом по току – В</a:t>
            </a:r>
            <a:r>
              <a:rPr lang="ru-RU" i="1" baseline="-25000" dirty="0"/>
              <a:t>т</a:t>
            </a:r>
            <a:r>
              <a:rPr lang="ru-RU" i="1" dirty="0"/>
              <a:t> (</a:t>
            </a:r>
            <a:r>
              <a:rPr lang="ru-RU" i="1" dirty="0">
                <a:sym typeface="Symbol"/>
              </a:rPr>
              <a:t></a:t>
            </a:r>
            <a:r>
              <a:rPr lang="ru-RU" i="1" dirty="0"/>
              <a:t>)</a:t>
            </a:r>
            <a:r>
              <a:rPr lang="ru-RU" dirty="0"/>
              <a:t>.</a:t>
            </a:r>
          </a:p>
        </p:txBody>
      </p:sp>
      <mc:AlternateContent xmlns:mc="http://schemas.openxmlformats.org/markup-compatibility/2006" xmlns:a14="http://schemas.microsoft.com/office/drawing/2010/main">
        <mc:Choice Requires="a14">
          <p:sp>
            <p:nvSpPr>
              <p:cNvPr id="11" name="TextBox 10"/>
              <p:cNvSpPr txBox="1"/>
              <p:nvPr/>
            </p:nvSpPr>
            <p:spPr>
              <a:xfrm>
                <a:off x="2987824" y="4418169"/>
                <a:ext cx="1972271" cy="657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𝜂</m:t>
                      </m:r>
                      <m:r>
                        <a:rPr lang="ru-RU" b="0" i="1" smtClean="0">
                          <a:latin typeface="Cambria Math"/>
                          <a:ea typeface="Cambria Math"/>
                        </a:rPr>
                        <m:t>=</m:t>
                      </m:r>
                      <m:f>
                        <m:fPr>
                          <m:ctrlPr>
                            <a:rPr lang="ru-RU" b="0" i="1" smtClean="0">
                              <a:latin typeface="Cambria Math" panose="02040503050406030204" pitchFamily="18" charset="0"/>
                              <a:ea typeface="Cambria Math"/>
                            </a:rPr>
                          </m:ctrlPr>
                        </m:fPr>
                        <m:num>
                          <m:sSub>
                            <m:sSubPr>
                              <m:ctrlPr>
                                <a:rPr lang="ru-RU" b="0" i="1" smtClean="0">
                                  <a:latin typeface="Cambria Math" panose="02040503050406030204" pitchFamily="18" charset="0"/>
                                  <a:ea typeface="Cambria Math"/>
                                </a:rPr>
                              </m:ctrlPr>
                            </m:sSubPr>
                            <m:e>
                              <m:r>
                                <a:rPr lang="en-US" b="0" i="1" smtClean="0">
                                  <a:latin typeface="Cambria Math"/>
                                  <a:ea typeface="Cambria Math"/>
                                </a:rPr>
                                <m:t>𝑚</m:t>
                              </m:r>
                            </m:e>
                            <m:sub>
                              <m:r>
                                <a:rPr lang="ru-RU" b="0" i="1" smtClean="0">
                                  <a:latin typeface="Cambria Math"/>
                                  <a:ea typeface="Cambria Math"/>
                                </a:rPr>
                                <m:t>пр</m:t>
                              </m:r>
                            </m:sub>
                          </m:sSub>
                        </m:num>
                        <m:den>
                          <m:sSub>
                            <m:sSubPr>
                              <m:ctrlPr>
                                <a:rPr lang="ru-RU" b="0" i="1" smtClean="0">
                                  <a:latin typeface="Cambria Math" panose="02040503050406030204" pitchFamily="18" charset="0"/>
                                  <a:ea typeface="Cambria Math"/>
                                </a:rPr>
                              </m:ctrlPr>
                            </m:sSubPr>
                            <m:e>
                              <m:r>
                                <a:rPr lang="en-US" b="0" i="1" smtClean="0">
                                  <a:latin typeface="Cambria Math"/>
                                  <a:ea typeface="Cambria Math"/>
                                </a:rPr>
                                <m:t>𝑚</m:t>
                              </m:r>
                            </m:e>
                            <m:sub>
                              <m:r>
                                <a:rPr lang="ru-RU" b="0" i="1" smtClean="0">
                                  <a:latin typeface="Cambria Math"/>
                                  <a:ea typeface="Cambria Math"/>
                                </a:rPr>
                                <m:t>теор</m:t>
                              </m:r>
                            </m:sub>
                          </m:sSub>
                        </m:den>
                      </m:f>
                      <m:r>
                        <a:rPr lang="ru-RU" i="1">
                          <a:latin typeface="Cambria Math"/>
                          <a:ea typeface="Cambria Math"/>
                        </a:rPr>
                        <m:t>∙</m:t>
                      </m:r>
                      <m:r>
                        <a:rPr lang="ru-RU" b="0" i="1" smtClean="0">
                          <a:latin typeface="Cambria Math"/>
                          <a:ea typeface="Cambria Math"/>
                        </a:rPr>
                        <m:t>100%</m:t>
                      </m:r>
                    </m:oMath>
                  </m:oMathPara>
                </a14:m>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2987824" y="4418169"/>
                <a:ext cx="1972271" cy="657937"/>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35493" y="5805264"/>
                <a:ext cx="2184813" cy="771558"/>
              </a:xfrm>
              <a:prstGeom prst="rect">
                <a:avLst/>
              </a:prstGeom>
              <a:noFill/>
            </p:spPr>
            <p:txBody>
              <a:bodyPr wrap="square" rtlCol="0">
                <a:spAutoFit/>
              </a:bodyPr>
              <a:lstStyle/>
              <a:p>
                <a:r>
                  <a:rPr lang="en-US" sz="2800" dirty="0">
                    <a:ea typeface="Cambria Math"/>
                  </a:rPr>
                  <a:t>d</a:t>
                </a:r>
                <a:r>
                  <a:rPr lang="en-US" sz="2800" b="0" dirty="0">
                    <a:ea typeface="Cambria Math"/>
                  </a:rPr>
                  <a:t> </a:t>
                </a:r>
                <a14:m>
                  <m:oMath xmlns:m="http://schemas.openxmlformats.org/officeDocument/2006/math">
                    <m:r>
                      <a:rPr lang="ru-RU" sz="2800" b="0" i="1" smtClean="0">
                        <a:latin typeface="Cambria Math"/>
                        <a:ea typeface="Cambria Math"/>
                      </a:rPr>
                      <m:t>=</m:t>
                    </m:r>
                    <m:f>
                      <m:fPr>
                        <m:ctrlPr>
                          <a:rPr lang="ru-RU" sz="2800" b="0" i="1" smtClean="0">
                            <a:latin typeface="Cambria Math" panose="02040503050406030204" pitchFamily="18" charset="0"/>
                            <a:ea typeface="Cambria Math"/>
                          </a:rPr>
                        </m:ctrlPr>
                      </m:fPr>
                      <m:num>
                        <m:r>
                          <a:rPr lang="en-US" sz="2800" b="0" i="1" smtClean="0">
                            <a:latin typeface="Cambria Math"/>
                            <a:ea typeface="Cambria Math"/>
                          </a:rPr>
                          <m:t>𝑗</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𝑞</m:t>
                            </m:r>
                          </m:e>
                          <m:sub>
                            <m:r>
                              <a:rPr lang="ru-RU" sz="2800" b="0" i="1" smtClean="0">
                                <a:latin typeface="Cambria Math"/>
                                <a:ea typeface="Cambria Math"/>
                              </a:rPr>
                              <m:t>э</m:t>
                            </m:r>
                          </m:sub>
                        </m:sSub>
                        <m:r>
                          <a:rPr lang="en-US" sz="2800" b="0" i="1" smtClean="0">
                            <a:latin typeface="Cambria Math"/>
                            <a:ea typeface="Cambria Math"/>
                          </a:rPr>
                          <m:t>𝜂𝜏</m:t>
                        </m:r>
                      </m:num>
                      <m:den>
                        <m:r>
                          <a:rPr lang="ru-RU" sz="2800" b="0" i="1" smtClean="0">
                            <a:latin typeface="Cambria Math"/>
                            <a:ea typeface="Cambria Math"/>
                          </a:rPr>
                          <m:t>𝜌</m:t>
                        </m:r>
                      </m:den>
                    </m:f>
                  </m:oMath>
                </a14:m>
                <a:endParaRPr lang="ru-RU"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35493" y="5805264"/>
                <a:ext cx="2184813" cy="771558"/>
              </a:xfrm>
              <a:prstGeom prst="rect">
                <a:avLst/>
              </a:prstGeom>
              <a:blipFill rotWithShape="1">
                <a:blip r:embed="rId3"/>
                <a:stretch>
                  <a:fillRect l="-5571" b="-3150"/>
                </a:stretch>
              </a:blipFill>
            </p:spPr>
            <p:txBody>
              <a:bodyPr/>
              <a:lstStyle/>
              <a:p>
                <a:r>
                  <a:rPr lang="ru-RU">
                    <a:noFill/>
                  </a:rPr>
                  <a:t> </a:t>
                </a:r>
              </a:p>
            </p:txBody>
          </p:sp>
        </mc:Fallback>
      </mc:AlternateContent>
      <p:sp>
        <p:nvSpPr>
          <p:cNvPr id="12" name="TextBox 11"/>
          <p:cNvSpPr txBox="1"/>
          <p:nvPr/>
        </p:nvSpPr>
        <p:spPr>
          <a:xfrm>
            <a:off x="1531123" y="5352484"/>
            <a:ext cx="2636043" cy="369332"/>
          </a:xfrm>
          <a:prstGeom prst="rect">
            <a:avLst/>
          </a:prstGeom>
          <a:noFill/>
        </p:spPr>
        <p:txBody>
          <a:bodyPr wrap="none" rtlCol="0">
            <a:spAutoFit/>
          </a:bodyPr>
          <a:lstStyle/>
          <a:p>
            <a:r>
              <a:rPr lang="ru-RU" dirty="0"/>
              <a:t>Толщина покрытия, мкм:</a:t>
            </a:r>
          </a:p>
        </p:txBody>
      </p:sp>
    </p:spTree>
    <p:extLst>
      <p:ext uri="{BB962C8B-B14F-4D97-AF65-F5344CB8AC3E}">
        <p14:creationId xmlns:p14="http://schemas.microsoft.com/office/powerpoint/2010/main" val="4099163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385101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5914574"/>
            <a:ext cx="4572000" cy="369332"/>
          </a:xfrm>
          <a:prstGeom prst="rect">
            <a:avLst/>
          </a:prstGeom>
        </p:spPr>
        <p:txBody>
          <a:bodyPr>
            <a:spAutoFit/>
          </a:bodyPr>
          <a:lstStyle/>
          <a:p>
            <a:r>
              <a:rPr lang="en-US" dirty="0"/>
              <a:t>Formation of metal–solution interphase</a:t>
            </a:r>
            <a:endParaRPr lang="ru-R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512" y="348655"/>
            <a:ext cx="3924944" cy="43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119" y="3840497"/>
            <a:ext cx="1936427" cy="54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2" y="4857299"/>
            <a:ext cx="28098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29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997B96-E100-47FF-AF59-992FC199076A}"/>
              </a:ext>
            </a:extLst>
          </p:cNvPr>
          <p:cNvSpPr txBox="1"/>
          <p:nvPr/>
        </p:nvSpPr>
        <p:spPr>
          <a:xfrm>
            <a:off x="1954969" y="2924944"/>
            <a:ext cx="5234062" cy="646331"/>
          </a:xfrm>
          <a:prstGeom prst="rect">
            <a:avLst/>
          </a:prstGeom>
          <a:noFill/>
        </p:spPr>
        <p:txBody>
          <a:bodyPr wrap="none" rtlCol="0">
            <a:spAutoFit/>
          </a:bodyPr>
          <a:lstStyle/>
          <a:p>
            <a:r>
              <a:rPr lang="en-US" sz="3600" dirty="0"/>
              <a:t>Briefly about </a:t>
            </a:r>
            <a:r>
              <a:rPr lang="en-US" sz="3600" b="1" dirty="0">
                <a:solidFill>
                  <a:schemeClr val="tx2">
                    <a:lumMod val="60000"/>
                    <a:lumOff val="40000"/>
                  </a:schemeClr>
                </a:solidFill>
              </a:rPr>
              <a:t>Electrotyping</a:t>
            </a:r>
            <a:endParaRPr lang="ru-RU" sz="3600" dirty="0">
              <a:solidFill>
                <a:schemeClr val="tx2">
                  <a:lumMod val="60000"/>
                  <a:lumOff val="40000"/>
                </a:schemeClr>
              </a:solidFill>
            </a:endParaRPr>
          </a:p>
        </p:txBody>
      </p:sp>
    </p:spTree>
    <p:extLst>
      <p:ext uri="{BB962C8B-B14F-4D97-AF65-F5344CB8AC3E}">
        <p14:creationId xmlns:p14="http://schemas.microsoft.com/office/powerpoint/2010/main" val="239174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2046" y="1988267"/>
            <a:ext cx="8044410" cy="646331"/>
          </a:xfrm>
          <a:prstGeom prst="rect">
            <a:avLst/>
          </a:prstGeom>
        </p:spPr>
        <p:txBody>
          <a:bodyPr wrap="square">
            <a:spAutoFit/>
          </a:bodyPr>
          <a:lstStyle/>
          <a:p>
            <a:r>
              <a:rPr lang="ru-RU" dirty="0"/>
              <a:t>- изготовление точных художественных копий небольших скульптур и ювелирных изделий </a:t>
            </a:r>
          </a:p>
        </p:txBody>
      </p:sp>
      <p:sp>
        <p:nvSpPr>
          <p:cNvPr id="5" name="Прямоугольник 4"/>
          <p:cNvSpPr/>
          <p:nvPr/>
        </p:nvSpPr>
        <p:spPr>
          <a:xfrm>
            <a:off x="2591099" y="607666"/>
            <a:ext cx="3733266" cy="461665"/>
          </a:xfrm>
          <a:prstGeom prst="rect">
            <a:avLst/>
          </a:prstGeom>
        </p:spPr>
        <p:txBody>
          <a:bodyPr wrap="none">
            <a:spAutoFit/>
          </a:bodyPr>
          <a:lstStyle/>
          <a:p>
            <a:r>
              <a:rPr lang="en-US" sz="2400" b="1" dirty="0">
                <a:solidFill>
                  <a:schemeClr val="tx2">
                    <a:lumMod val="60000"/>
                    <a:lumOff val="40000"/>
                  </a:schemeClr>
                </a:solidFill>
              </a:rPr>
              <a:t>Application of Electrotyping</a:t>
            </a:r>
            <a:endParaRPr lang="ru-RU" sz="2400" dirty="0">
              <a:solidFill>
                <a:schemeClr val="tx2">
                  <a:lumMod val="60000"/>
                  <a:lumOff val="40000"/>
                </a:schemeClr>
              </a:solidFill>
            </a:endParaRPr>
          </a:p>
        </p:txBody>
      </p:sp>
      <p:sp>
        <p:nvSpPr>
          <p:cNvPr id="6" name="TextBox 5">
            <a:extLst>
              <a:ext uri="{FF2B5EF4-FFF2-40B4-BE49-F238E27FC236}">
                <a16:creationId xmlns:a16="http://schemas.microsoft.com/office/drawing/2014/main" id="{8492750B-CB29-4F34-ABFE-65D3893F75AA}"/>
              </a:ext>
            </a:extLst>
          </p:cNvPr>
          <p:cNvSpPr txBox="1"/>
          <p:nvPr/>
        </p:nvSpPr>
        <p:spPr>
          <a:xfrm>
            <a:off x="611560" y="1550386"/>
            <a:ext cx="8208912" cy="461665"/>
          </a:xfrm>
          <a:prstGeom prst="rect">
            <a:avLst/>
          </a:prstGeom>
          <a:noFill/>
        </p:spPr>
        <p:txBody>
          <a:bodyPr wrap="square">
            <a:spAutoFit/>
          </a:bodyPr>
          <a:lstStyle/>
          <a:p>
            <a:r>
              <a:rPr lang="ru-RU" sz="2400" b="1" dirty="0"/>
              <a:t>- </a:t>
            </a:r>
            <a:r>
              <a:rPr lang="ru-RU" sz="2400" b="1" dirty="0" err="1"/>
              <a:t>making</a:t>
            </a:r>
            <a:r>
              <a:rPr lang="ru-RU" sz="2400" b="1" dirty="0"/>
              <a:t> </a:t>
            </a:r>
            <a:r>
              <a:rPr lang="ru-RU" sz="2400" b="1" dirty="0" err="1"/>
              <a:t>exact</a:t>
            </a:r>
            <a:r>
              <a:rPr lang="ru-RU" sz="2400" b="1" dirty="0"/>
              <a:t> </a:t>
            </a:r>
            <a:r>
              <a:rPr lang="ru-RU" sz="2400" b="1" dirty="0" err="1"/>
              <a:t>artistic</a:t>
            </a:r>
            <a:r>
              <a:rPr lang="ru-RU" sz="2400" b="1" dirty="0"/>
              <a:t> </a:t>
            </a:r>
            <a:r>
              <a:rPr lang="ru-RU" sz="2400" b="1" dirty="0" err="1"/>
              <a:t>copies</a:t>
            </a:r>
            <a:r>
              <a:rPr lang="ru-RU" sz="2400" b="1" dirty="0"/>
              <a:t> </a:t>
            </a:r>
            <a:r>
              <a:rPr lang="ru-RU" sz="2400" b="1" dirty="0" err="1"/>
              <a:t>of</a:t>
            </a:r>
            <a:r>
              <a:rPr lang="ru-RU" sz="2400" b="1" dirty="0"/>
              <a:t> </a:t>
            </a:r>
            <a:r>
              <a:rPr lang="ru-RU" sz="2400" b="1" dirty="0" err="1"/>
              <a:t>small</a:t>
            </a:r>
            <a:r>
              <a:rPr lang="ru-RU" sz="2400" b="1" dirty="0"/>
              <a:t> </a:t>
            </a:r>
            <a:r>
              <a:rPr lang="ru-RU" sz="2400" b="1" dirty="0" err="1"/>
              <a:t>sculptures</a:t>
            </a:r>
            <a:r>
              <a:rPr lang="ru-RU" sz="2400" b="1" dirty="0"/>
              <a:t> </a:t>
            </a:r>
            <a:r>
              <a:rPr lang="ru-RU" sz="2400" b="1" dirty="0" err="1"/>
              <a:t>and</a:t>
            </a:r>
            <a:r>
              <a:rPr lang="ru-RU" sz="2400" b="1" dirty="0"/>
              <a:t> </a:t>
            </a:r>
            <a:r>
              <a:rPr lang="ru-RU" sz="2400" b="1" dirty="0" err="1"/>
              <a:t>jewelry</a:t>
            </a:r>
            <a:endParaRPr lang="ru-RU" sz="2400" b="1" dirty="0"/>
          </a:p>
        </p:txBody>
      </p:sp>
      <p:sp>
        <p:nvSpPr>
          <p:cNvPr id="7" name="TextBox 6">
            <a:extLst>
              <a:ext uri="{FF2B5EF4-FFF2-40B4-BE49-F238E27FC236}">
                <a16:creationId xmlns:a16="http://schemas.microsoft.com/office/drawing/2014/main" id="{408E9162-CEDC-463A-87FB-D0145C637F8A}"/>
              </a:ext>
            </a:extLst>
          </p:cNvPr>
          <p:cNvSpPr txBox="1"/>
          <p:nvPr/>
        </p:nvSpPr>
        <p:spPr>
          <a:xfrm>
            <a:off x="611560" y="3903476"/>
            <a:ext cx="8681325" cy="646331"/>
          </a:xfrm>
          <a:prstGeom prst="rect">
            <a:avLst/>
          </a:prstGeom>
          <a:noFill/>
        </p:spPr>
        <p:txBody>
          <a:bodyPr wrap="square">
            <a:spAutoFit/>
          </a:bodyPr>
          <a:lstStyle/>
          <a:p>
            <a:r>
              <a:rPr lang="ru-RU" sz="1800" dirty="0"/>
              <a:t>- в технике - при производстве грампластинок, печатных валов, металлических изделий с микронными параметрами</a:t>
            </a:r>
          </a:p>
        </p:txBody>
      </p:sp>
      <p:sp>
        <p:nvSpPr>
          <p:cNvPr id="9" name="TextBox 8">
            <a:extLst>
              <a:ext uri="{FF2B5EF4-FFF2-40B4-BE49-F238E27FC236}">
                <a16:creationId xmlns:a16="http://schemas.microsoft.com/office/drawing/2014/main" id="{593181AF-A258-42AD-92CE-71626B71F614}"/>
              </a:ext>
            </a:extLst>
          </p:cNvPr>
          <p:cNvSpPr txBox="1"/>
          <p:nvPr/>
        </p:nvSpPr>
        <p:spPr>
          <a:xfrm>
            <a:off x="611560" y="2983901"/>
            <a:ext cx="7920880" cy="830997"/>
          </a:xfrm>
          <a:prstGeom prst="rect">
            <a:avLst/>
          </a:prstGeom>
          <a:noFill/>
        </p:spPr>
        <p:txBody>
          <a:bodyPr wrap="square">
            <a:spAutoFit/>
          </a:bodyPr>
          <a:lstStyle/>
          <a:p>
            <a:r>
              <a:rPr lang="ru-RU" sz="2400" b="1" dirty="0"/>
              <a:t>- </a:t>
            </a:r>
            <a:r>
              <a:rPr lang="ru-RU" sz="2400" b="1" dirty="0" err="1"/>
              <a:t>in</a:t>
            </a:r>
            <a:r>
              <a:rPr lang="ru-RU" sz="2400" b="1" dirty="0"/>
              <a:t> </a:t>
            </a:r>
            <a:r>
              <a:rPr lang="ru-RU" sz="2400" b="1" dirty="0" err="1"/>
              <a:t>technology</a:t>
            </a:r>
            <a:r>
              <a:rPr lang="ru-RU" sz="2400" b="1" dirty="0"/>
              <a:t> - </a:t>
            </a:r>
            <a:r>
              <a:rPr lang="ru-RU" sz="2400" b="1" dirty="0" err="1"/>
              <a:t>in</a:t>
            </a:r>
            <a:r>
              <a:rPr lang="ru-RU" sz="2400" b="1" dirty="0"/>
              <a:t> </a:t>
            </a:r>
            <a:r>
              <a:rPr lang="ru-RU" sz="2400" b="1" dirty="0" err="1"/>
              <a:t>the</a:t>
            </a:r>
            <a:r>
              <a:rPr lang="ru-RU" sz="2400" b="1" dirty="0"/>
              <a:t> </a:t>
            </a:r>
            <a:r>
              <a:rPr lang="ru-RU" sz="2400" b="1" dirty="0" err="1"/>
              <a:t>production</a:t>
            </a:r>
            <a:r>
              <a:rPr lang="ru-RU" sz="2400" b="1" dirty="0"/>
              <a:t> </a:t>
            </a:r>
            <a:r>
              <a:rPr lang="ru-RU" sz="2400" b="1" dirty="0" err="1"/>
              <a:t>of</a:t>
            </a:r>
            <a:r>
              <a:rPr lang="ru-RU" sz="2400" b="1" dirty="0"/>
              <a:t> </a:t>
            </a:r>
            <a:r>
              <a:rPr lang="ru-RU" sz="2400" b="1" dirty="0" err="1"/>
              <a:t>gramophone</a:t>
            </a:r>
            <a:r>
              <a:rPr lang="ru-RU" sz="2400" b="1" dirty="0"/>
              <a:t> </a:t>
            </a:r>
            <a:r>
              <a:rPr lang="ru-RU" sz="2400" b="1" dirty="0" err="1"/>
              <a:t>records</a:t>
            </a:r>
            <a:r>
              <a:rPr lang="ru-RU" sz="2400" b="1" dirty="0"/>
              <a:t>, </a:t>
            </a:r>
            <a:r>
              <a:rPr lang="ru-RU" sz="2400" b="1" dirty="0" err="1"/>
              <a:t>printing</a:t>
            </a:r>
            <a:r>
              <a:rPr lang="ru-RU" sz="2400" b="1" dirty="0"/>
              <a:t> </a:t>
            </a:r>
            <a:r>
              <a:rPr lang="ru-RU" sz="2400" b="1" dirty="0" err="1"/>
              <a:t>rollers</a:t>
            </a:r>
            <a:r>
              <a:rPr lang="ru-RU" sz="2400" b="1" dirty="0"/>
              <a:t>, </a:t>
            </a:r>
            <a:r>
              <a:rPr lang="ru-RU" sz="2400" b="1" dirty="0" err="1"/>
              <a:t>metal</a:t>
            </a:r>
            <a:r>
              <a:rPr lang="ru-RU" sz="2400" b="1" dirty="0"/>
              <a:t> </a:t>
            </a:r>
            <a:r>
              <a:rPr lang="ru-RU" sz="2400" b="1" dirty="0" err="1"/>
              <a:t>products</a:t>
            </a:r>
            <a:r>
              <a:rPr lang="ru-RU" sz="2400" b="1" dirty="0"/>
              <a:t> </a:t>
            </a:r>
            <a:r>
              <a:rPr lang="ru-RU" sz="2400" b="1" dirty="0" err="1"/>
              <a:t>with</a:t>
            </a:r>
            <a:r>
              <a:rPr lang="ru-RU" sz="2400" b="1" dirty="0"/>
              <a:t> </a:t>
            </a:r>
            <a:r>
              <a:rPr lang="ru-RU" sz="2400" b="1" dirty="0" err="1"/>
              <a:t>micron</a:t>
            </a:r>
            <a:r>
              <a:rPr lang="ru-RU" sz="2400" b="1" dirty="0"/>
              <a:t> </a:t>
            </a:r>
            <a:r>
              <a:rPr lang="ru-RU" sz="2400" b="1" dirty="0" err="1"/>
              <a:t>parameters</a:t>
            </a:r>
            <a:endParaRPr lang="ru-RU" sz="2400" b="1" dirty="0"/>
          </a:p>
        </p:txBody>
      </p:sp>
    </p:spTree>
    <p:extLst>
      <p:ext uri="{BB962C8B-B14F-4D97-AF65-F5344CB8AC3E}">
        <p14:creationId xmlns:p14="http://schemas.microsoft.com/office/powerpoint/2010/main" val="124844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50" y="4615968"/>
            <a:ext cx="4572000" cy="1477328"/>
          </a:xfrm>
          <a:prstGeom prst="rect">
            <a:avLst/>
          </a:prstGeom>
        </p:spPr>
        <p:txBody>
          <a:bodyPr>
            <a:spAutoFit/>
          </a:bodyPr>
          <a:lstStyle/>
          <a:p>
            <a:pPr algn="ctr" fontAlgn="t"/>
            <a:r>
              <a:rPr lang="en-US" dirty="0"/>
              <a:t>C. </a:t>
            </a:r>
            <a:r>
              <a:rPr lang="en-US" i="1" dirty="0" err="1"/>
              <a:t>L'Harmonie</a:t>
            </a:r>
            <a:r>
              <a:rPr lang="en-US" dirty="0"/>
              <a:t> (1869) by Charles </a:t>
            </a:r>
            <a:r>
              <a:rPr lang="en-US" dirty="0" err="1"/>
              <a:t>Guméry</a:t>
            </a:r>
            <a:r>
              <a:rPr lang="en-US" dirty="0"/>
              <a:t> is a 7.5-metre (25 </a:t>
            </a:r>
            <a:r>
              <a:rPr lang="en-US" dirty="0" err="1"/>
              <a:t>ft</a:t>
            </a:r>
            <a:r>
              <a:rPr lang="en-US" dirty="0"/>
              <a:t>) tall sculpture that crowns the</a:t>
            </a:r>
            <a:r>
              <a:rPr lang="ru-RU" dirty="0"/>
              <a:t> </a:t>
            </a:r>
            <a:r>
              <a:rPr lang="en-US" dirty="0" err="1"/>
              <a:t>Palais</a:t>
            </a:r>
            <a:r>
              <a:rPr lang="en-US" dirty="0"/>
              <a:t> </a:t>
            </a:r>
            <a:r>
              <a:rPr lang="en-US" dirty="0" err="1"/>
              <a:t>Garnier</a:t>
            </a:r>
            <a:r>
              <a:rPr lang="en-US" dirty="0"/>
              <a:t> (the Opera) in Paris, France. </a:t>
            </a:r>
          </a:p>
          <a:p>
            <a:pPr algn="ctr" fontAlgn="t"/>
            <a:r>
              <a:rPr lang="en-US" dirty="0"/>
              <a:t>The statue is a gilded copper electrotype, sometimes called a </a:t>
            </a:r>
            <a:r>
              <a:rPr lang="en-US" dirty="0" err="1"/>
              <a:t>galvanoplastic</a:t>
            </a:r>
            <a:r>
              <a:rPr lang="en-US" dirty="0"/>
              <a:t> bronze.</a:t>
            </a:r>
          </a:p>
        </p:txBody>
      </p:sp>
      <p:pic>
        <p:nvPicPr>
          <p:cNvPr id="3074" name="Picture 2" descr="https://upload.wikimedia.org/wikipedia/commons/thumb/f/f3/Harmony_Gumery_Palais_Garnier.jpg/800px-Harmony_Gumery_Palais_Garni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3345"/>
            <a:ext cx="4004444" cy="4450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graph of a statue of Goethe and Schiller standing side by side, each looking forward. There are trees and blue sky visible behind the statue. The two figures are of nearly the same height. Goethe appears middle-aged; Schiller is noticeably younger. They are dressed in nineteenth century clothing. Goethe is wearing a knee-length formal coat, and Schiller is wearing a calf-length coat. Both men wear breeches. Goethe's left hand rests lightly on Schiller's shoulder; his right hand holds a laurel wreath near his waist. Schiller's right hand is nearly touching the wreath, which may suggest that Goethe is passing the wreath to Schiller. Schiller's left hand extends loosely below his waist, and grasps a rolled sheet of pape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61421" y="842998"/>
            <a:ext cx="3737173" cy="445821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44008" y="5336048"/>
            <a:ext cx="4572000" cy="1477328"/>
          </a:xfrm>
          <a:prstGeom prst="rect">
            <a:avLst/>
          </a:prstGeom>
        </p:spPr>
        <p:txBody>
          <a:bodyPr>
            <a:spAutoFit/>
          </a:bodyPr>
          <a:lstStyle/>
          <a:p>
            <a:pPr algn="ctr"/>
            <a:r>
              <a:rPr lang="en-US" dirty="0"/>
              <a:t>Copper electrotype (1911) of Ernst </a:t>
            </a:r>
            <a:r>
              <a:rPr lang="en-US" dirty="0" err="1"/>
              <a:t>Rietschel's</a:t>
            </a:r>
            <a:r>
              <a:rPr lang="en-US" dirty="0"/>
              <a:t> 1857 sculpture for the Goethe–Schiller Monument in Weimar. This sculpture is about 3.5 </a:t>
            </a:r>
            <a:r>
              <a:rPr lang="en-US" dirty="0" err="1"/>
              <a:t>metres</a:t>
            </a:r>
            <a:r>
              <a:rPr lang="en-US" dirty="0"/>
              <a:t> (11 </a:t>
            </a:r>
            <a:r>
              <a:rPr lang="en-US" dirty="0" err="1"/>
              <a:t>ft</a:t>
            </a:r>
            <a:r>
              <a:rPr lang="en-US" dirty="0"/>
              <a:t>) tall, and was produced by the WMF Company in Germany</a:t>
            </a:r>
            <a:endParaRPr lang="ru-RU" dirty="0"/>
          </a:p>
        </p:txBody>
      </p:sp>
    </p:spTree>
    <p:extLst>
      <p:ext uri="{BB962C8B-B14F-4D97-AF65-F5344CB8AC3E}">
        <p14:creationId xmlns:p14="http://schemas.microsoft.com/office/powerpoint/2010/main" val="212490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артинки по запросу гальванопластика">
            <a:hlinkClick r:id="rId2"/>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99333" y="0"/>
            <a:ext cx="1968457" cy="25297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72773" y="692696"/>
            <a:ext cx="3452999" cy="830997"/>
          </a:xfrm>
          <a:prstGeom prst="rect">
            <a:avLst/>
          </a:prstGeom>
        </p:spPr>
        <p:txBody>
          <a:bodyPr wrap="square">
            <a:spAutoFit/>
          </a:bodyPr>
          <a:lstStyle/>
          <a:p>
            <a:pPr algn="ctr"/>
            <a:r>
              <a:rPr lang="ru-RU" sz="1600" dirty="0"/>
              <a:t>Бюст </a:t>
            </a:r>
            <a:r>
              <a:rPr lang="ru-RU" sz="1600" dirty="0" err="1"/>
              <a:t>Агриппа</a:t>
            </a:r>
            <a:r>
              <a:rPr lang="ru-RU" sz="1600" dirty="0"/>
              <a:t> </a:t>
            </a:r>
          </a:p>
          <a:p>
            <a:pPr algn="ctr"/>
            <a:r>
              <a:rPr lang="ru-RU" sz="1600" dirty="0"/>
              <a:t>ГМЗ «Павловск» (копия с бюста музея Академии художеств)</a:t>
            </a:r>
          </a:p>
        </p:txBody>
      </p:sp>
      <p:pic>
        <p:nvPicPr>
          <p:cNvPr id="2053" name="Picture 5" descr="D:\YandexDisk\Photo2\Лаборатория ТЭП\2015-04-20 14-56-0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5400000">
            <a:off x="301985" y="3427589"/>
            <a:ext cx="2726697" cy="2552283"/>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9428" y="6067079"/>
            <a:ext cx="3472452" cy="830997"/>
          </a:xfrm>
          <a:prstGeom prst="rect">
            <a:avLst/>
          </a:prstGeom>
        </p:spPr>
        <p:txBody>
          <a:bodyPr wrap="square">
            <a:spAutoFit/>
          </a:bodyPr>
          <a:lstStyle/>
          <a:p>
            <a:pPr algn="ctr"/>
            <a:r>
              <a:rPr lang="ru-RU" sz="1600" dirty="0"/>
              <a:t>Бюст Первого Президента</a:t>
            </a:r>
            <a:r>
              <a:rPr lang="en-US" sz="1600" dirty="0"/>
              <a:t> </a:t>
            </a:r>
            <a:r>
              <a:rPr lang="ru-RU" sz="1600" dirty="0"/>
              <a:t>РК (работа сотрудников ЦФХМА, Библиотека </a:t>
            </a:r>
            <a:r>
              <a:rPr lang="ru-RU" sz="1600" dirty="0" err="1"/>
              <a:t>КазНУ</a:t>
            </a:r>
            <a:r>
              <a:rPr lang="ru-RU" sz="1600" dirty="0"/>
              <a:t> </a:t>
            </a:r>
            <a:r>
              <a:rPr lang="ru-RU" sz="1600" dirty="0" err="1"/>
              <a:t>им.аль-Фараби</a:t>
            </a:r>
            <a:r>
              <a:rPr lang="ru-RU" sz="1600" dirty="0"/>
              <a:t>)</a:t>
            </a:r>
          </a:p>
        </p:txBody>
      </p:sp>
      <p:pic>
        <p:nvPicPr>
          <p:cNvPr id="11" name="Picture 2" descr="D:\YandexDisk\Документы\Кафедра\Преподавание+\2017-2018\Представление новой дисциплины\1280px-Fragment_of_west_barelief_on_St.Isaac_cathedra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400" y="-27384"/>
            <a:ext cx="3409472" cy="255710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402" y="2534467"/>
            <a:ext cx="3409472" cy="830997"/>
          </a:xfrm>
          <a:prstGeom prst="rect">
            <a:avLst/>
          </a:prstGeom>
        </p:spPr>
        <p:txBody>
          <a:bodyPr wrap="square">
            <a:spAutoFit/>
          </a:bodyPr>
          <a:lstStyle/>
          <a:p>
            <a:pPr algn="ctr"/>
            <a:r>
              <a:rPr lang="ru-RU" sz="1600" dirty="0"/>
              <a:t>Гальванопластические скульптуры</a:t>
            </a:r>
          </a:p>
          <a:p>
            <a:pPr algn="ctr"/>
            <a:r>
              <a:rPr lang="ru-RU" sz="1600" dirty="0"/>
              <a:t>на Исаакиевском соборе </a:t>
            </a:r>
          </a:p>
          <a:p>
            <a:pPr algn="ctr"/>
            <a:r>
              <a:rPr lang="ru-RU" sz="1600" dirty="0"/>
              <a:t>(</a:t>
            </a:r>
            <a:r>
              <a:rPr lang="ru-RU" sz="1600" dirty="0" err="1"/>
              <a:t>г.Санкт</a:t>
            </a:r>
            <a:r>
              <a:rPr lang="ru-RU" sz="1600" dirty="0"/>
              <a:t>- Петербург)</a:t>
            </a:r>
          </a:p>
        </p:txBody>
      </p:sp>
      <p:pic>
        <p:nvPicPr>
          <p:cNvPr id="1027" name="Picture 3" descr="C:\Photo\Румыния-2017\20170726_114727.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5400000">
            <a:off x="2961225" y="3476938"/>
            <a:ext cx="3908036" cy="2854089"/>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342288" y="5013176"/>
            <a:ext cx="2771776" cy="830997"/>
          </a:xfrm>
          <a:prstGeom prst="rect">
            <a:avLst/>
          </a:prstGeom>
        </p:spPr>
        <p:txBody>
          <a:bodyPr wrap="square">
            <a:spAutoFit/>
          </a:bodyPr>
          <a:lstStyle/>
          <a:p>
            <a:pPr algn="ctr"/>
            <a:r>
              <a:rPr lang="ru-RU" sz="1600" dirty="0" err="1"/>
              <a:t>Г.Клуж-Напока</a:t>
            </a:r>
            <a:r>
              <a:rPr lang="ru-RU" sz="1600" dirty="0"/>
              <a:t>, Румыния. Платье изготовлено студентами университета </a:t>
            </a:r>
          </a:p>
        </p:txBody>
      </p:sp>
    </p:spTree>
    <p:extLst>
      <p:ext uri="{BB962C8B-B14F-4D97-AF65-F5344CB8AC3E}">
        <p14:creationId xmlns:p14="http://schemas.microsoft.com/office/powerpoint/2010/main" val="421598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474x/6c/fd/e1/6cfde181f8828fdec699dcc4de16effd.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116632"/>
            <a:ext cx="3635896" cy="3572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kinderbooks.ru/800/600/http/impgold.ru/upload/medialibrary/468/4688228d864b88a0fa84b30d5f146fd7.jpe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88024" y="116632"/>
            <a:ext cx="3934965" cy="34803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3765037"/>
            <a:ext cx="4464496" cy="29763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fishki.net/upload/post/201512/04/1763732/5c99aaf4ceddd7f3a3fbf1b9fb253f4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812181" y="3689469"/>
            <a:ext cx="2873056" cy="305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6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2D8361-5C5D-4353-99E4-4DD77E96BF4E}"/>
              </a:ext>
            </a:extLst>
          </p:cNvPr>
          <p:cNvSpPr txBox="1"/>
          <p:nvPr/>
        </p:nvSpPr>
        <p:spPr>
          <a:xfrm>
            <a:off x="3315021" y="3068960"/>
            <a:ext cx="2513958" cy="523220"/>
          </a:xfrm>
          <a:prstGeom prst="rect">
            <a:avLst/>
          </a:prstGeom>
          <a:noFill/>
        </p:spPr>
        <p:txBody>
          <a:bodyPr wrap="none" rtlCol="0">
            <a:spAutoFit/>
          </a:bodyPr>
          <a:lstStyle/>
          <a:p>
            <a:r>
              <a:rPr lang="ru-RU" sz="2800" dirty="0"/>
              <a:t>Гальваностегия</a:t>
            </a:r>
          </a:p>
        </p:txBody>
      </p:sp>
      <p:sp>
        <p:nvSpPr>
          <p:cNvPr id="3" name="TextBox 2">
            <a:extLst>
              <a:ext uri="{FF2B5EF4-FFF2-40B4-BE49-F238E27FC236}">
                <a16:creationId xmlns:a16="http://schemas.microsoft.com/office/drawing/2014/main" id="{7F2D8361-5C5D-4353-99E4-4DD77E96BF4E}"/>
              </a:ext>
            </a:extLst>
          </p:cNvPr>
          <p:cNvSpPr txBox="1"/>
          <p:nvPr/>
        </p:nvSpPr>
        <p:spPr>
          <a:xfrm>
            <a:off x="3472724" y="2420888"/>
            <a:ext cx="2198551" cy="523220"/>
          </a:xfrm>
          <a:prstGeom prst="rect">
            <a:avLst/>
          </a:prstGeom>
          <a:noFill/>
        </p:spPr>
        <p:txBody>
          <a:bodyPr wrap="none" rtlCol="0">
            <a:spAutoFit/>
          </a:bodyPr>
          <a:lstStyle/>
          <a:p>
            <a:r>
              <a:rPr lang="en-US" sz="2800" dirty="0"/>
              <a:t>Electroplating</a:t>
            </a:r>
            <a:endParaRPr lang="ru-RU" sz="2800" dirty="0"/>
          </a:p>
        </p:txBody>
      </p:sp>
    </p:spTree>
    <p:extLst>
      <p:ext uri="{BB962C8B-B14F-4D97-AF65-F5344CB8AC3E}">
        <p14:creationId xmlns:p14="http://schemas.microsoft.com/office/powerpoint/2010/main" val="36848561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848</Words>
  <Application>Microsoft Office PowerPoint</Application>
  <PresentationFormat>Экран (4:3)</PresentationFormat>
  <Paragraphs>123</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Cambria Math</vt:lpstr>
      <vt:lpstr>Symbol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Assa</dc:creator>
  <cp:lastModifiedBy>Alina G.</cp:lastModifiedBy>
  <cp:revision>36</cp:revision>
  <dcterms:created xsi:type="dcterms:W3CDTF">2017-03-08T20:04:50Z</dcterms:created>
  <dcterms:modified xsi:type="dcterms:W3CDTF">2021-09-26T22:31:17Z</dcterms:modified>
</cp:coreProperties>
</file>